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380" r:id="rId2"/>
    <p:sldId id="368" r:id="rId3"/>
    <p:sldId id="291" r:id="rId4"/>
    <p:sldId id="381" r:id="rId5"/>
    <p:sldId id="382" r:id="rId6"/>
    <p:sldId id="378" r:id="rId7"/>
    <p:sldId id="379" r:id="rId8"/>
    <p:sldId id="325" r:id="rId9"/>
    <p:sldId id="285" r:id="rId10"/>
    <p:sldId id="374" r:id="rId11"/>
    <p:sldId id="261" r:id="rId12"/>
    <p:sldId id="383" r:id="rId13"/>
    <p:sldId id="256" r:id="rId14"/>
    <p:sldId id="385" r:id="rId15"/>
    <p:sldId id="387" r:id="rId16"/>
    <p:sldId id="384" r:id="rId17"/>
    <p:sldId id="370" r:id="rId18"/>
    <p:sldId id="349" r:id="rId19"/>
    <p:sldId id="373" r:id="rId20"/>
    <p:sldId id="389" r:id="rId21"/>
    <p:sldId id="367" r:id="rId22"/>
    <p:sldId id="369" r:id="rId23"/>
    <p:sldId id="335" r:id="rId24"/>
    <p:sldId id="388" r:id="rId25"/>
    <p:sldId id="351" r:id="rId26"/>
    <p:sldId id="390" r:id="rId27"/>
    <p:sldId id="300" r:id="rId28"/>
    <p:sldId id="393" r:id="rId29"/>
    <p:sldId id="394" r:id="rId30"/>
    <p:sldId id="395" r:id="rId31"/>
    <p:sldId id="352" r:id="rId32"/>
    <p:sldId id="346" r:id="rId33"/>
    <p:sldId id="362" r:id="rId34"/>
    <p:sldId id="319" r:id="rId35"/>
    <p:sldId id="392" r:id="rId36"/>
    <p:sldId id="391" r:id="rId37"/>
  </p:sldIdLst>
  <p:sldSz cx="9144000" cy="6858000" type="screen4x3"/>
  <p:notesSz cx="6797675" cy="9926638"/>
  <p:defaultTextStyle>
    <a:defPPr>
      <a:defRPr lang="en-US"/>
    </a:defPPr>
    <a:lvl1pPr algn="ctr" rtl="0" eaLnBrk="0" fontAlgn="base" hangingPunct="0">
      <a:spcBef>
        <a:spcPct val="0"/>
      </a:spcBef>
      <a:spcAft>
        <a:spcPct val="0"/>
      </a:spcAft>
      <a:defRPr sz="3200" b="1" kern="1200">
        <a:solidFill>
          <a:schemeClr val="tx1"/>
        </a:solidFill>
        <a:latin typeface="Verdana" charset="0"/>
        <a:ea typeface="ＭＳ Ｐゴシック" charset="0"/>
        <a:cs typeface="ＭＳ Ｐゴシック" charset="0"/>
      </a:defRPr>
    </a:lvl1pPr>
    <a:lvl2pPr marL="457200" algn="ctr" rtl="0" eaLnBrk="0" fontAlgn="base" hangingPunct="0">
      <a:spcBef>
        <a:spcPct val="0"/>
      </a:spcBef>
      <a:spcAft>
        <a:spcPct val="0"/>
      </a:spcAft>
      <a:defRPr sz="3200" b="1" kern="1200">
        <a:solidFill>
          <a:schemeClr val="tx1"/>
        </a:solidFill>
        <a:latin typeface="Verdana" charset="0"/>
        <a:ea typeface="ＭＳ Ｐゴシック" charset="0"/>
        <a:cs typeface="ＭＳ Ｐゴシック" charset="0"/>
      </a:defRPr>
    </a:lvl2pPr>
    <a:lvl3pPr marL="914400" algn="ctr" rtl="0" eaLnBrk="0" fontAlgn="base" hangingPunct="0">
      <a:spcBef>
        <a:spcPct val="0"/>
      </a:spcBef>
      <a:spcAft>
        <a:spcPct val="0"/>
      </a:spcAft>
      <a:defRPr sz="3200" b="1" kern="1200">
        <a:solidFill>
          <a:schemeClr val="tx1"/>
        </a:solidFill>
        <a:latin typeface="Verdana" charset="0"/>
        <a:ea typeface="ＭＳ Ｐゴシック" charset="0"/>
        <a:cs typeface="ＭＳ Ｐゴシック" charset="0"/>
      </a:defRPr>
    </a:lvl3pPr>
    <a:lvl4pPr marL="1371600" algn="ctr" rtl="0" eaLnBrk="0" fontAlgn="base" hangingPunct="0">
      <a:spcBef>
        <a:spcPct val="0"/>
      </a:spcBef>
      <a:spcAft>
        <a:spcPct val="0"/>
      </a:spcAft>
      <a:defRPr sz="3200" b="1" kern="1200">
        <a:solidFill>
          <a:schemeClr val="tx1"/>
        </a:solidFill>
        <a:latin typeface="Verdana" charset="0"/>
        <a:ea typeface="ＭＳ Ｐゴシック" charset="0"/>
        <a:cs typeface="ＭＳ Ｐゴシック" charset="0"/>
      </a:defRPr>
    </a:lvl4pPr>
    <a:lvl5pPr marL="1828800" algn="ctr" rtl="0" eaLnBrk="0" fontAlgn="base" hangingPunct="0">
      <a:spcBef>
        <a:spcPct val="0"/>
      </a:spcBef>
      <a:spcAft>
        <a:spcPct val="0"/>
      </a:spcAft>
      <a:defRPr sz="3200" b="1" kern="1200">
        <a:solidFill>
          <a:schemeClr val="tx1"/>
        </a:solidFill>
        <a:latin typeface="Verdana" charset="0"/>
        <a:ea typeface="ＭＳ Ｐゴシック" charset="0"/>
        <a:cs typeface="ＭＳ Ｐゴシック" charset="0"/>
      </a:defRPr>
    </a:lvl5pPr>
    <a:lvl6pPr marL="2286000" algn="l" defTabSz="457200" rtl="0" eaLnBrk="1" latinLnBrk="0" hangingPunct="1">
      <a:defRPr sz="3200" b="1" kern="1200">
        <a:solidFill>
          <a:schemeClr val="tx1"/>
        </a:solidFill>
        <a:latin typeface="Verdana" charset="0"/>
        <a:ea typeface="ＭＳ Ｐゴシック" charset="0"/>
        <a:cs typeface="ＭＳ Ｐゴシック" charset="0"/>
      </a:defRPr>
    </a:lvl6pPr>
    <a:lvl7pPr marL="2743200" algn="l" defTabSz="457200" rtl="0" eaLnBrk="1" latinLnBrk="0" hangingPunct="1">
      <a:defRPr sz="3200" b="1" kern="1200">
        <a:solidFill>
          <a:schemeClr val="tx1"/>
        </a:solidFill>
        <a:latin typeface="Verdana" charset="0"/>
        <a:ea typeface="ＭＳ Ｐゴシック" charset="0"/>
        <a:cs typeface="ＭＳ Ｐゴシック" charset="0"/>
      </a:defRPr>
    </a:lvl7pPr>
    <a:lvl8pPr marL="3200400" algn="l" defTabSz="457200" rtl="0" eaLnBrk="1" latinLnBrk="0" hangingPunct="1">
      <a:defRPr sz="3200" b="1" kern="1200">
        <a:solidFill>
          <a:schemeClr val="tx1"/>
        </a:solidFill>
        <a:latin typeface="Verdana" charset="0"/>
        <a:ea typeface="ＭＳ Ｐゴシック" charset="0"/>
        <a:cs typeface="ＭＳ Ｐゴシック" charset="0"/>
      </a:defRPr>
    </a:lvl8pPr>
    <a:lvl9pPr marL="3657600" algn="l" defTabSz="457200" rtl="0" eaLnBrk="1" latinLnBrk="0" hangingPunct="1">
      <a:defRPr sz="3200" b="1"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F"/>
    <a:srgbClr val="800080"/>
    <a:srgbClr val="00FF00"/>
    <a:srgbClr val="6666FF"/>
    <a:srgbClr val="FFFFCC"/>
    <a:srgbClr val="CC0099"/>
    <a:srgbClr val="CCECFF"/>
    <a:srgbClr val="66FFCC"/>
    <a:srgbClr val="0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674"/>
    <p:restoredTop sz="63537" autoAdjust="0"/>
  </p:normalViewPr>
  <p:slideViewPr>
    <p:cSldViewPr>
      <p:cViewPr varScale="1">
        <p:scale>
          <a:sx n="64" d="100"/>
          <a:sy n="64" d="100"/>
        </p:scale>
        <p:origin x="20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04"/>
    </p:cViewPr>
  </p:sorterViewPr>
  <p:notesViewPr>
    <p:cSldViewPr>
      <p:cViewPr varScale="1">
        <p:scale>
          <a:sx n="73" d="100"/>
          <a:sy n="73" d="100"/>
        </p:scale>
        <p:origin x="3348"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13190-847C-4570-81F3-15930A0A021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6FF746EE-8815-46AD-AF48-281ECAB7EB91}">
      <dgm:prSet phldrT="[Text]"/>
      <dgm:spPr>
        <a:solidFill>
          <a:srgbClr val="606060"/>
        </a:solidFill>
        <a:ln>
          <a:solidFill>
            <a:schemeClr val="tx1"/>
          </a:solidFill>
        </a:ln>
      </dgm:spPr>
      <dgm:t>
        <a:bodyPr/>
        <a:lstStyle/>
        <a:p>
          <a:r>
            <a:rPr lang="en-US" dirty="0">
              <a:solidFill>
                <a:schemeClr val="bg1"/>
              </a:solidFill>
            </a:rPr>
            <a:t>Central</a:t>
          </a:r>
          <a:endParaRPr lang="en-GB" dirty="0">
            <a:solidFill>
              <a:schemeClr val="bg1"/>
            </a:solidFill>
          </a:endParaRPr>
        </a:p>
      </dgm:t>
    </dgm:pt>
    <dgm:pt modelId="{4A320D4D-33A1-4B4E-A7F9-82371F19C1CE}" type="parTrans" cxnId="{3272FF26-766D-4592-8133-A0AD34A0035B}">
      <dgm:prSet/>
      <dgm:spPr/>
      <dgm:t>
        <a:bodyPr/>
        <a:lstStyle/>
        <a:p>
          <a:endParaRPr lang="en-GB"/>
        </a:p>
      </dgm:t>
    </dgm:pt>
    <dgm:pt modelId="{3CCA9EFE-A827-44E0-BA87-315C4E784172}" type="sibTrans" cxnId="{3272FF26-766D-4592-8133-A0AD34A0035B}">
      <dgm:prSet/>
      <dgm:spPr/>
      <dgm:t>
        <a:bodyPr/>
        <a:lstStyle/>
        <a:p>
          <a:endParaRPr lang="en-GB"/>
        </a:p>
      </dgm:t>
    </dgm:pt>
    <dgm:pt modelId="{555E5262-F1B1-4DF5-B99C-5E2421668141}">
      <dgm:prSet phldrT="[Text]"/>
      <dgm:spPr>
        <a:solidFill>
          <a:srgbClr val="FFC000"/>
        </a:solidFill>
        <a:ln>
          <a:solidFill>
            <a:schemeClr val="tx1"/>
          </a:solidFill>
        </a:ln>
      </dgm:spPr>
      <dgm:t>
        <a:bodyPr/>
        <a:lstStyle/>
        <a:p>
          <a:r>
            <a:rPr lang="en-US" dirty="0">
              <a:solidFill>
                <a:schemeClr val="tx1"/>
              </a:solidFill>
            </a:rPr>
            <a:t>Local</a:t>
          </a:r>
          <a:endParaRPr lang="en-GB" dirty="0">
            <a:solidFill>
              <a:schemeClr val="tx1"/>
            </a:solidFill>
          </a:endParaRPr>
        </a:p>
      </dgm:t>
    </dgm:pt>
    <dgm:pt modelId="{C05818BB-717F-4D29-9D1B-BC278E9EF9D8}" type="parTrans" cxnId="{DB4BF118-CC3B-4736-9C14-FDB88A921609}">
      <dgm:prSet/>
      <dgm:spPr/>
      <dgm:t>
        <a:bodyPr/>
        <a:lstStyle/>
        <a:p>
          <a:endParaRPr lang="en-GB"/>
        </a:p>
      </dgm:t>
    </dgm:pt>
    <dgm:pt modelId="{586E1AAE-809C-4313-BB38-07DF5F7396CF}" type="sibTrans" cxnId="{DB4BF118-CC3B-4736-9C14-FDB88A921609}">
      <dgm:prSet/>
      <dgm:spPr/>
      <dgm:t>
        <a:bodyPr/>
        <a:lstStyle/>
        <a:p>
          <a:endParaRPr lang="en-GB"/>
        </a:p>
      </dgm:t>
    </dgm:pt>
    <dgm:pt modelId="{0DF24CCE-A265-4C4F-910C-756D527066F7}">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8A51EE56-6BD6-46CD-A875-F88DB6B58EAA}" type="parTrans" cxnId="{EB96CC91-3238-455F-BBB4-9A01A0ECE3EB}">
      <dgm:prSet/>
      <dgm:spPr/>
      <dgm:t>
        <a:bodyPr/>
        <a:lstStyle/>
        <a:p>
          <a:endParaRPr lang="en-GB"/>
        </a:p>
      </dgm:t>
    </dgm:pt>
    <dgm:pt modelId="{31039A67-C2FA-44B1-AE38-EE201B600256}" type="sibTrans" cxnId="{EB96CC91-3238-455F-BBB4-9A01A0ECE3EB}">
      <dgm:prSet/>
      <dgm:spPr/>
      <dgm:t>
        <a:bodyPr/>
        <a:lstStyle/>
        <a:p>
          <a:endParaRPr lang="en-GB"/>
        </a:p>
      </dgm:t>
    </dgm:pt>
    <dgm:pt modelId="{33B98C1E-695C-4CDF-83A7-BEF6DB49DBBD}">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2BFADF77-E36B-47D2-BC85-3C3126DFB973}" type="parTrans" cxnId="{FE96BC48-0B97-433D-959A-05BED818D21A}">
      <dgm:prSet/>
      <dgm:spPr/>
      <dgm:t>
        <a:bodyPr/>
        <a:lstStyle/>
        <a:p>
          <a:endParaRPr lang="en-GB"/>
        </a:p>
      </dgm:t>
    </dgm:pt>
    <dgm:pt modelId="{1A6F6726-15C8-414F-8491-FAAA4FA3A38E}" type="sibTrans" cxnId="{FE96BC48-0B97-433D-959A-05BED818D21A}">
      <dgm:prSet/>
      <dgm:spPr/>
      <dgm:t>
        <a:bodyPr/>
        <a:lstStyle/>
        <a:p>
          <a:endParaRPr lang="en-GB"/>
        </a:p>
      </dgm:t>
    </dgm:pt>
    <dgm:pt modelId="{1046B20F-A8C1-423E-B806-D82853F1E41D}">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B52F2E21-20EC-4BF4-AD96-E561BA7BDE43}" type="parTrans" cxnId="{FED1F411-73C1-49E8-8E58-195351E76061}">
      <dgm:prSet/>
      <dgm:spPr/>
      <dgm:t>
        <a:bodyPr/>
        <a:lstStyle/>
        <a:p>
          <a:endParaRPr lang="en-GB"/>
        </a:p>
      </dgm:t>
    </dgm:pt>
    <dgm:pt modelId="{BB021E15-1572-4397-8BC6-55CE0907BAEE}" type="sibTrans" cxnId="{FED1F411-73C1-49E8-8E58-195351E76061}">
      <dgm:prSet/>
      <dgm:spPr/>
      <dgm:t>
        <a:bodyPr/>
        <a:lstStyle/>
        <a:p>
          <a:endParaRPr lang="en-GB"/>
        </a:p>
      </dgm:t>
    </dgm:pt>
    <dgm:pt modelId="{5E928820-83F3-4848-AA3F-84DEA4ADFB65}" type="pres">
      <dgm:prSet presAssocID="{17D13190-847C-4570-81F3-15930A0A021D}" presName="composite" presStyleCnt="0">
        <dgm:presLayoutVars>
          <dgm:chMax val="1"/>
          <dgm:dir/>
          <dgm:resizeHandles val="exact"/>
        </dgm:presLayoutVars>
      </dgm:prSet>
      <dgm:spPr/>
    </dgm:pt>
    <dgm:pt modelId="{19778A05-DC1D-497B-BEEA-C7303B67516B}" type="pres">
      <dgm:prSet presAssocID="{17D13190-847C-4570-81F3-15930A0A021D}" presName="radial" presStyleCnt="0">
        <dgm:presLayoutVars>
          <dgm:animLvl val="ctr"/>
        </dgm:presLayoutVars>
      </dgm:prSet>
      <dgm:spPr/>
    </dgm:pt>
    <dgm:pt modelId="{7CBB7639-4C78-494B-95F6-65F82CCE9E2E}" type="pres">
      <dgm:prSet presAssocID="{6FF746EE-8815-46AD-AF48-281ECAB7EB91}" presName="centerShape" presStyleLbl="vennNode1" presStyleIdx="0" presStyleCnt="5"/>
      <dgm:spPr/>
    </dgm:pt>
    <dgm:pt modelId="{55014F60-7CBB-4D0F-BD22-38A2487544A3}" type="pres">
      <dgm:prSet presAssocID="{555E5262-F1B1-4DF5-B99C-5E2421668141}" presName="node" presStyleLbl="vennNode1" presStyleIdx="1" presStyleCnt="5">
        <dgm:presLayoutVars>
          <dgm:bulletEnabled val="1"/>
        </dgm:presLayoutVars>
      </dgm:prSet>
      <dgm:spPr/>
    </dgm:pt>
    <dgm:pt modelId="{D336E3A5-8665-4BE0-A560-CE7094023971}" type="pres">
      <dgm:prSet presAssocID="{0DF24CCE-A265-4C4F-910C-756D527066F7}" presName="node" presStyleLbl="vennNode1" presStyleIdx="2" presStyleCnt="5">
        <dgm:presLayoutVars>
          <dgm:bulletEnabled val="1"/>
        </dgm:presLayoutVars>
      </dgm:prSet>
      <dgm:spPr/>
    </dgm:pt>
    <dgm:pt modelId="{535B49BB-9D41-4DE6-B3EF-89FC49EE490F}" type="pres">
      <dgm:prSet presAssocID="{33B98C1E-695C-4CDF-83A7-BEF6DB49DBBD}" presName="node" presStyleLbl="vennNode1" presStyleIdx="3" presStyleCnt="5">
        <dgm:presLayoutVars>
          <dgm:bulletEnabled val="1"/>
        </dgm:presLayoutVars>
      </dgm:prSet>
      <dgm:spPr/>
    </dgm:pt>
    <dgm:pt modelId="{1C8A21D5-707A-4284-AE7E-07D5830DDA34}" type="pres">
      <dgm:prSet presAssocID="{1046B20F-A8C1-423E-B806-D82853F1E41D}" presName="node" presStyleLbl="vennNode1" presStyleIdx="4" presStyleCnt="5">
        <dgm:presLayoutVars>
          <dgm:bulletEnabled val="1"/>
        </dgm:presLayoutVars>
      </dgm:prSet>
      <dgm:spPr/>
    </dgm:pt>
  </dgm:ptLst>
  <dgm:cxnLst>
    <dgm:cxn modelId="{FED1F411-73C1-49E8-8E58-195351E76061}" srcId="{6FF746EE-8815-46AD-AF48-281ECAB7EB91}" destId="{1046B20F-A8C1-423E-B806-D82853F1E41D}" srcOrd="3" destOrd="0" parTransId="{B52F2E21-20EC-4BF4-AD96-E561BA7BDE43}" sibTransId="{BB021E15-1572-4397-8BC6-55CE0907BAEE}"/>
    <dgm:cxn modelId="{DB4BF118-CC3B-4736-9C14-FDB88A921609}" srcId="{6FF746EE-8815-46AD-AF48-281ECAB7EB91}" destId="{555E5262-F1B1-4DF5-B99C-5E2421668141}" srcOrd="0" destOrd="0" parTransId="{C05818BB-717F-4D29-9D1B-BC278E9EF9D8}" sibTransId="{586E1AAE-809C-4313-BB38-07DF5F7396CF}"/>
    <dgm:cxn modelId="{3272FF26-766D-4592-8133-A0AD34A0035B}" srcId="{17D13190-847C-4570-81F3-15930A0A021D}" destId="{6FF746EE-8815-46AD-AF48-281ECAB7EB91}" srcOrd="0" destOrd="0" parTransId="{4A320D4D-33A1-4B4E-A7F9-82371F19C1CE}" sibTransId="{3CCA9EFE-A827-44E0-BA87-315C4E784172}"/>
    <dgm:cxn modelId="{96BF3E2B-214A-49C0-83CD-8912100B6DEA}" type="presOf" srcId="{1046B20F-A8C1-423E-B806-D82853F1E41D}" destId="{1C8A21D5-707A-4284-AE7E-07D5830DDA34}" srcOrd="0" destOrd="0" presId="urn:microsoft.com/office/officeart/2005/8/layout/radial3"/>
    <dgm:cxn modelId="{FE96BC48-0B97-433D-959A-05BED818D21A}" srcId="{6FF746EE-8815-46AD-AF48-281ECAB7EB91}" destId="{33B98C1E-695C-4CDF-83A7-BEF6DB49DBBD}" srcOrd="2" destOrd="0" parTransId="{2BFADF77-E36B-47D2-BC85-3C3126DFB973}" sibTransId="{1A6F6726-15C8-414F-8491-FAAA4FA3A38E}"/>
    <dgm:cxn modelId="{EB96CC91-3238-455F-BBB4-9A01A0ECE3EB}" srcId="{6FF746EE-8815-46AD-AF48-281ECAB7EB91}" destId="{0DF24CCE-A265-4C4F-910C-756D527066F7}" srcOrd="1" destOrd="0" parTransId="{8A51EE56-6BD6-46CD-A875-F88DB6B58EAA}" sibTransId="{31039A67-C2FA-44B1-AE38-EE201B600256}"/>
    <dgm:cxn modelId="{003E9492-7ED7-4091-AF01-3E8376774D0D}" type="presOf" srcId="{0DF24CCE-A265-4C4F-910C-756D527066F7}" destId="{D336E3A5-8665-4BE0-A560-CE7094023971}" srcOrd="0" destOrd="0" presId="urn:microsoft.com/office/officeart/2005/8/layout/radial3"/>
    <dgm:cxn modelId="{EBC8A5AA-0A33-4FC5-A685-034EF4CFEA86}" type="presOf" srcId="{17D13190-847C-4570-81F3-15930A0A021D}" destId="{5E928820-83F3-4848-AA3F-84DEA4ADFB65}" srcOrd="0" destOrd="0" presId="urn:microsoft.com/office/officeart/2005/8/layout/radial3"/>
    <dgm:cxn modelId="{1DCA3CE8-BA48-4776-ADF7-947A13A0A321}" type="presOf" srcId="{555E5262-F1B1-4DF5-B99C-5E2421668141}" destId="{55014F60-7CBB-4D0F-BD22-38A2487544A3}" srcOrd="0" destOrd="0" presId="urn:microsoft.com/office/officeart/2005/8/layout/radial3"/>
    <dgm:cxn modelId="{867440EA-CE1A-426C-BF92-E590FD533231}" type="presOf" srcId="{6FF746EE-8815-46AD-AF48-281ECAB7EB91}" destId="{7CBB7639-4C78-494B-95F6-65F82CCE9E2E}" srcOrd="0" destOrd="0" presId="urn:microsoft.com/office/officeart/2005/8/layout/radial3"/>
    <dgm:cxn modelId="{39AA5DFD-D42C-49F0-A110-B348AF633296}" type="presOf" srcId="{33B98C1E-695C-4CDF-83A7-BEF6DB49DBBD}" destId="{535B49BB-9D41-4DE6-B3EF-89FC49EE490F}" srcOrd="0" destOrd="0" presId="urn:microsoft.com/office/officeart/2005/8/layout/radial3"/>
    <dgm:cxn modelId="{52E33579-863E-497C-87F3-F24E03D63A5B}" type="presParOf" srcId="{5E928820-83F3-4848-AA3F-84DEA4ADFB65}" destId="{19778A05-DC1D-497B-BEEA-C7303B67516B}" srcOrd="0" destOrd="0" presId="urn:microsoft.com/office/officeart/2005/8/layout/radial3"/>
    <dgm:cxn modelId="{08B8B49E-48E1-4E29-8DF0-ECB0F0B35AD9}" type="presParOf" srcId="{19778A05-DC1D-497B-BEEA-C7303B67516B}" destId="{7CBB7639-4C78-494B-95F6-65F82CCE9E2E}" srcOrd="0" destOrd="0" presId="urn:microsoft.com/office/officeart/2005/8/layout/radial3"/>
    <dgm:cxn modelId="{7C221FDC-CD9F-44B6-8800-545277C55C61}" type="presParOf" srcId="{19778A05-DC1D-497B-BEEA-C7303B67516B}" destId="{55014F60-7CBB-4D0F-BD22-38A2487544A3}" srcOrd="1" destOrd="0" presId="urn:microsoft.com/office/officeart/2005/8/layout/radial3"/>
    <dgm:cxn modelId="{8EB451CC-1C91-4765-8AE3-5121E8CFB666}" type="presParOf" srcId="{19778A05-DC1D-497B-BEEA-C7303B67516B}" destId="{D336E3A5-8665-4BE0-A560-CE7094023971}" srcOrd="2" destOrd="0" presId="urn:microsoft.com/office/officeart/2005/8/layout/radial3"/>
    <dgm:cxn modelId="{D1DB738B-D72B-4377-B35A-EDAFA54860D5}" type="presParOf" srcId="{19778A05-DC1D-497B-BEEA-C7303B67516B}" destId="{535B49BB-9D41-4DE6-B3EF-89FC49EE490F}" srcOrd="3" destOrd="0" presId="urn:microsoft.com/office/officeart/2005/8/layout/radial3"/>
    <dgm:cxn modelId="{8554217C-DEA0-4330-8F49-0D951B7BE70F}" type="presParOf" srcId="{19778A05-DC1D-497B-BEEA-C7303B67516B}" destId="{1C8A21D5-707A-4284-AE7E-07D5830DDA34}"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13190-847C-4570-81F3-15930A0A021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6FF746EE-8815-46AD-AF48-281ECAB7EB91}">
      <dgm:prSet phldrT="[Text]"/>
      <dgm:spPr>
        <a:solidFill>
          <a:srgbClr val="FFC000"/>
        </a:solidFill>
        <a:ln>
          <a:solidFill>
            <a:schemeClr val="tx1"/>
          </a:solidFill>
        </a:ln>
      </dgm:spPr>
      <dgm:t>
        <a:bodyPr/>
        <a:lstStyle/>
        <a:p>
          <a:r>
            <a:rPr lang="en-US" dirty="0">
              <a:solidFill>
                <a:schemeClr val="tx1"/>
              </a:solidFill>
            </a:rPr>
            <a:t>Central</a:t>
          </a:r>
          <a:endParaRPr lang="en-GB" dirty="0">
            <a:solidFill>
              <a:schemeClr val="tx1"/>
            </a:solidFill>
          </a:endParaRPr>
        </a:p>
      </dgm:t>
    </dgm:pt>
    <dgm:pt modelId="{4A320D4D-33A1-4B4E-A7F9-82371F19C1CE}" type="parTrans" cxnId="{3272FF26-766D-4592-8133-A0AD34A0035B}">
      <dgm:prSet/>
      <dgm:spPr/>
      <dgm:t>
        <a:bodyPr/>
        <a:lstStyle/>
        <a:p>
          <a:endParaRPr lang="en-GB"/>
        </a:p>
      </dgm:t>
    </dgm:pt>
    <dgm:pt modelId="{3CCA9EFE-A827-44E0-BA87-315C4E784172}" type="sibTrans" cxnId="{3272FF26-766D-4592-8133-A0AD34A0035B}">
      <dgm:prSet/>
      <dgm:spPr/>
      <dgm:t>
        <a:bodyPr/>
        <a:lstStyle/>
        <a:p>
          <a:endParaRPr lang="en-GB"/>
        </a:p>
      </dgm:t>
    </dgm:pt>
    <dgm:pt modelId="{555E5262-F1B1-4DF5-B99C-5E2421668141}">
      <dgm:prSet phldrT="[Text]"/>
      <dgm:spPr>
        <a:solidFill>
          <a:schemeClr val="bg2"/>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C05818BB-717F-4D29-9D1B-BC278E9EF9D8}" type="parTrans" cxnId="{DB4BF118-CC3B-4736-9C14-FDB88A921609}">
      <dgm:prSet/>
      <dgm:spPr/>
      <dgm:t>
        <a:bodyPr/>
        <a:lstStyle/>
        <a:p>
          <a:endParaRPr lang="en-GB"/>
        </a:p>
      </dgm:t>
    </dgm:pt>
    <dgm:pt modelId="{586E1AAE-809C-4313-BB38-07DF5F7396CF}" type="sibTrans" cxnId="{DB4BF118-CC3B-4736-9C14-FDB88A921609}">
      <dgm:prSet/>
      <dgm:spPr/>
      <dgm:t>
        <a:bodyPr/>
        <a:lstStyle/>
        <a:p>
          <a:endParaRPr lang="en-GB"/>
        </a:p>
      </dgm:t>
    </dgm:pt>
    <dgm:pt modelId="{0DF24CCE-A265-4C4F-910C-756D527066F7}">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8A51EE56-6BD6-46CD-A875-F88DB6B58EAA}" type="parTrans" cxnId="{EB96CC91-3238-455F-BBB4-9A01A0ECE3EB}">
      <dgm:prSet/>
      <dgm:spPr/>
      <dgm:t>
        <a:bodyPr/>
        <a:lstStyle/>
        <a:p>
          <a:endParaRPr lang="en-GB"/>
        </a:p>
      </dgm:t>
    </dgm:pt>
    <dgm:pt modelId="{31039A67-C2FA-44B1-AE38-EE201B600256}" type="sibTrans" cxnId="{EB96CC91-3238-455F-BBB4-9A01A0ECE3EB}">
      <dgm:prSet/>
      <dgm:spPr/>
      <dgm:t>
        <a:bodyPr/>
        <a:lstStyle/>
        <a:p>
          <a:endParaRPr lang="en-GB"/>
        </a:p>
      </dgm:t>
    </dgm:pt>
    <dgm:pt modelId="{33B98C1E-695C-4CDF-83A7-BEF6DB49DBBD}">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2BFADF77-E36B-47D2-BC85-3C3126DFB973}" type="parTrans" cxnId="{FE96BC48-0B97-433D-959A-05BED818D21A}">
      <dgm:prSet/>
      <dgm:spPr/>
      <dgm:t>
        <a:bodyPr/>
        <a:lstStyle/>
        <a:p>
          <a:endParaRPr lang="en-GB"/>
        </a:p>
      </dgm:t>
    </dgm:pt>
    <dgm:pt modelId="{1A6F6726-15C8-414F-8491-FAAA4FA3A38E}" type="sibTrans" cxnId="{FE96BC48-0B97-433D-959A-05BED818D21A}">
      <dgm:prSet/>
      <dgm:spPr/>
      <dgm:t>
        <a:bodyPr/>
        <a:lstStyle/>
        <a:p>
          <a:endParaRPr lang="en-GB"/>
        </a:p>
      </dgm:t>
    </dgm:pt>
    <dgm:pt modelId="{1046B20F-A8C1-423E-B806-D82853F1E41D}">
      <dgm:prSet phldrT="[Text]"/>
      <dgm:spPr>
        <a:solidFill>
          <a:srgbClr val="606060"/>
        </a:solidFill>
        <a:ln>
          <a:solidFill>
            <a:schemeClr val="tx1"/>
          </a:solidFill>
        </a:ln>
      </dgm:spPr>
      <dgm:t>
        <a:bodyPr/>
        <a:lstStyle/>
        <a:p>
          <a:r>
            <a:rPr lang="en-US" dirty="0">
              <a:solidFill>
                <a:schemeClr val="bg1"/>
              </a:solidFill>
            </a:rPr>
            <a:t>Local</a:t>
          </a:r>
          <a:endParaRPr lang="en-GB" dirty="0">
            <a:solidFill>
              <a:schemeClr val="bg1"/>
            </a:solidFill>
          </a:endParaRPr>
        </a:p>
      </dgm:t>
    </dgm:pt>
    <dgm:pt modelId="{B52F2E21-20EC-4BF4-AD96-E561BA7BDE43}" type="parTrans" cxnId="{FED1F411-73C1-49E8-8E58-195351E76061}">
      <dgm:prSet/>
      <dgm:spPr/>
      <dgm:t>
        <a:bodyPr/>
        <a:lstStyle/>
        <a:p>
          <a:endParaRPr lang="en-GB"/>
        </a:p>
      </dgm:t>
    </dgm:pt>
    <dgm:pt modelId="{BB021E15-1572-4397-8BC6-55CE0907BAEE}" type="sibTrans" cxnId="{FED1F411-73C1-49E8-8E58-195351E76061}">
      <dgm:prSet/>
      <dgm:spPr/>
      <dgm:t>
        <a:bodyPr/>
        <a:lstStyle/>
        <a:p>
          <a:endParaRPr lang="en-GB"/>
        </a:p>
      </dgm:t>
    </dgm:pt>
    <dgm:pt modelId="{5E928820-83F3-4848-AA3F-84DEA4ADFB65}" type="pres">
      <dgm:prSet presAssocID="{17D13190-847C-4570-81F3-15930A0A021D}" presName="composite" presStyleCnt="0">
        <dgm:presLayoutVars>
          <dgm:chMax val="1"/>
          <dgm:dir/>
          <dgm:resizeHandles val="exact"/>
        </dgm:presLayoutVars>
      </dgm:prSet>
      <dgm:spPr/>
    </dgm:pt>
    <dgm:pt modelId="{19778A05-DC1D-497B-BEEA-C7303B67516B}" type="pres">
      <dgm:prSet presAssocID="{17D13190-847C-4570-81F3-15930A0A021D}" presName="radial" presStyleCnt="0">
        <dgm:presLayoutVars>
          <dgm:animLvl val="ctr"/>
        </dgm:presLayoutVars>
      </dgm:prSet>
      <dgm:spPr/>
    </dgm:pt>
    <dgm:pt modelId="{7CBB7639-4C78-494B-95F6-65F82CCE9E2E}" type="pres">
      <dgm:prSet presAssocID="{6FF746EE-8815-46AD-AF48-281ECAB7EB91}" presName="centerShape" presStyleLbl="vennNode1" presStyleIdx="0" presStyleCnt="5"/>
      <dgm:spPr/>
    </dgm:pt>
    <dgm:pt modelId="{55014F60-7CBB-4D0F-BD22-38A2487544A3}" type="pres">
      <dgm:prSet presAssocID="{555E5262-F1B1-4DF5-B99C-5E2421668141}" presName="node" presStyleLbl="vennNode1" presStyleIdx="1" presStyleCnt="5">
        <dgm:presLayoutVars>
          <dgm:bulletEnabled val="1"/>
        </dgm:presLayoutVars>
      </dgm:prSet>
      <dgm:spPr/>
    </dgm:pt>
    <dgm:pt modelId="{D336E3A5-8665-4BE0-A560-CE7094023971}" type="pres">
      <dgm:prSet presAssocID="{0DF24CCE-A265-4C4F-910C-756D527066F7}" presName="node" presStyleLbl="vennNode1" presStyleIdx="2" presStyleCnt="5">
        <dgm:presLayoutVars>
          <dgm:bulletEnabled val="1"/>
        </dgm:presLayoutVars>
      </dgm:prSet>
      <dgm:spPr/>
    </dgm:pt>
    <dgm:pt modelId="{535B49BB-9D41-4DE6-B3EF-89FC49EE490F}" type="pres">
      <dgm:prSet presAssocID="{33B98C1E-695C-4CDF-83A7-BEF6DB49DBBD}" presName="node" presStyleLbl="vennNode1" presStyleIdx="3" presStyleCnt="5">
        <dgm:presLayoutVars>
          <dgm:bulletEnabled val="1"/>
        </dgm:presLayoutVars>
      </dgm:prSet>
      <dgm:spPr/>
    </dgm:pt>
    <dgm:pt modelId="{1C8A21D5-707A-4284-AE7E-07D5830DDA34}" type="pres">
      <dgm:prSet presAssocID="{1046B20F-A8C1-423E-B806-D82853F1E41D}" presName="node" presStyleLbl="vennNode1" presStyleIdx="4" presStyleCnt="5">
        <dgm:presLayoutVars>
          <dgm:bulletEnabled val="1"/>
        </dgm:presLayoutVars>
      </dgm:prSet>
      <dgm:spPr/>
    </dgm:pt>
  </dgm:ptLst>
  <dgm:cxnLst>
    <dgm:cxn modelId="{FED1F411-73C1-49E8-8E58-195351E76061}" srcId="{6FF746EE-8815-46AD-AF48-281ECAB7EB91}" destId="{1046B20F-A8C1-423E-B806-D82853F1E41D}" srcOrd="3" destOrd="0" parTransId="{B52F2E21-20EC-4BF4-AD96-E561BA7BDE43}" sibTransId="{BB021E15-1572-4397-8BC6-55CE0907BAEE}"/>
    <dgm:cxn modelId="{DB4BF118-CC3B-4736-9C14-FDB88A921609}" srcId="{6FF746EE-8815-46AD-AF48-281ECAB7EB91}" destId="{555E5262-F1B1-4DF5-B99C-5E2421668141}" srcOrd="0" destOrd="0" parTransId="{C05818BB-717F-4D29-9D1B-BC278E9EF9D8}" sibTransId="{586E1AAE-809C-4313-BB38-07DF5F7396CF}"/>
    <dgm:cxn modelId="{3272FF26-766D-4592-8133-A0AD34A0035B}" srcId="{17D13190-847C-4570-81F3-15930A0A021D}" destId="{6FF746EE-8815-46AD-AF48-281ECAB7EB91}" srcOrd="0" destOrd="0" parTransId="{4A320D4D-33A1-4B4E-A7F9-82371F19C1CE}" sibTransId="{3CCA9EFE-A827-44E0-BA87-315C4E784172}"/>
    <dgm:cxn modelId="{96BF3E2B-214A-49C0-83CD-8912100B6DEA}" type="presOf" srcId="{1046B20F-A8C1-423E-B806-D82853F1E41D}" destId="{1C8A21D5-707A-4284-AE7E-07D5830DDA34}" srcOrd="0" destOrd="0" presId="urn:microsoft.com/office/officeart/2005/8/layout/radial3"/>
    <dgm:cxn modelId="{FE96BC48-0B97-433D-959A-05BED818D21A}" srcId="{6FF746EE-8815-46AD-AF48-281ECAB7EB91}" destId="{33B98C1E-695C-4CDF-83A7-BEF6DB49DBBD}" srcOrd="2" destOrd="0" parTransId="{2BFADF77-E36B-47D2-BC85-3C3126DFB973}" sibTransId="{1A6F6726-15C8-414F-8491-FAAA4FA3A38E}"/>
    <dgm:cxn modelId="{EB96CC91-3238-455F-BBB4-9A01A0ECE3EB}" srcId="{6FF746EE-8815-46AD-AF48-281ECAB7EB91}" destId="{0DF24CCE-A265-4C4F-910C-756D527066F7}" srcOrd="1" destOrd="0" parTransId="{8A51EE56-6BD6-46CD-A875-F88DB6B58EAA}" sibTransId="{31039A67-C2FA-44B1-AE38-EE201B600256}"/>
    <dgm:cxn modelId="{003E9492-7ED7-4091-AF01-3E8376774D0D}" type="presOf" srcId="{0DF24CCE-A265-4C4F-910C-756D527066F7}" destId="{D336E3A5-8665-4BE0-A560-CE7094023971}" srcOrd="0" destOrd="0" presId="urn:microsoft.com/office/officeart/2005/8/layout/radial3"/>
    <dgm:cxn modelId="{EBC8A5AA-0A33-4FC5-A685-034EF4CFEA86}" type="presOf" srcId="{17D13190-847C-4570-81F3-15930A0A021D}" destId="{5E928820-83F3-4848-AA3F-84DEA4ADFB65}" srcOrd="0" destOrd="0" presId="urn:microsoft.com/office/officeart/2005/8/layout/radial3"/>
    <dgm:cxn modelId="{1DCA3CE8-BA48-4776-ADF7-947A13A0A321}" type="presOf" srcId="{555E5262-F1B1-4DF5-B99C-5E2421668141}" destId="{55014F60-7CBB-4D0F-BD22-38A2487544A3}" srcOrd="0" destOrd="0" presId="urn:microsoft.com/office/officeart/2005/8/layout/radial3"/>
    <dgm:cxn modelId="{867440EA-CE1A-426C-BF92-E590FD533231}" type="presOf" srcId="{6FF746EE-8815-46AD-AF48-281ECAB7EB91}" destId="{7CBB7639-4C78-494B-95F6-65F82CCE9E2E}" srcOrd="0" destOrd="0" presId="urn:microsoft.com/office/officeart/2005/8/layout/radial3"/>
    <dgm:cxn modelId="{39AA5DFD-D42C-49F0-A110-B348AF633296}" type="presOf" srcId="{33B98C1E-695C-4CDF-83A7-BEF6DB49DBBD}" destId="{535B49BB-9D41-4DE6-B3EF-89FC49EE490F}" srcOrd="0" destOrd="0" presId="urn:microsoft.com/office/officeart/2005/8/layout/radial3"/>
    <dgm:cxn modelId="{52E33579-863E-497C-87F3-F24E03D63A5B}" type="presParOf" srcId="{5E928820-83F3-4848-AA3F-84DEA4ADFB65}" destId="{19778A05-DC1D-497B-BEEA-C7303B67516B}" srcOrd="0" destOrd="0" presId="urn:microsoft.com/office/officeart/2005/8/layout/radial3"/>
    <dgm:cxn modelId="{08B8B49E-48E1-4E29-8DF0-ECB0F0B35AD9}" type="presParOf" srcId="{19778A05-DC1D-497B-BEEA-C7303B67516B}" destId="{7CBB7639-4C78-494B-95F6-65F82CCE9E2E}" srcOrd="0" destOrd="0" presId="urn:microsoft.com/office/officeart/2005/8/layout/radial3"/>
    <dgm:cxn modelId="{7C221FDC-CD9F-44B6-8800-545277C55C61}" type="presParOf" srcId="{19778A05-DC1D-497B-BEEA-C7303B67516B}" destId="{55014F60-7CBB-4D0F-BD22-38A2487544A3}" srcOrd="1" destOrd="0" presId="urn:microsoft.com/office/officeart/2005/8/layout/radial3"/>
    <dgm:cxn modelId="{8EB451CC-1C91-4765-8AE3-5121E8CFB666}" type="presParOf" srcId="{19778A05-DC1D-497B-BEEA-C7303B67516B}" destId="{D336E3A5-8665-4BE0-A560-CE7094023971}" srcOrd="2" destOrd="0" presId="urn:microsoft.com/office/officeart/2005/8/layout/radial3"/>
    <dgm:cxn modelId="{D1DB738B-D72B-4377-B35A-EDAFA54860D5}" type="presParOf" srcId="{19778A05-DC1D-497B-BEEA-C7303B67516B}" destId="{535B49BB-9D41-4DE6-B3EF-89FC49EE490F}" srcOrd="3" destOrd="0" presId="urn:microsoft.com/office/officeart/2005/8/layout/radial3"/>
    <dgm:cxn modelId="{8554217C-DEA0-4330-8F49-0D951B7BE70F}" type="presParOf" srcId="{19778A05-DC1D-497B-BEEA-C7303B67516B}" destId="{1C8A21D5-707A-4284-AE7E-07D5830DDA34}" srcOrd="4" destOrd="0" presId="urn:microsoft.com/office/officeart/2005/8/layout/radial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B7639-4C78-494B-95F6-65F82CCE9E2E}">
      <dsp:nvSpPr>
        <dsp:cNvPr id="0" name=""/>
        <dsp:cNvSpPr/>
      </dsp:nvSpPr>
      <dsp:spPr>
        <a:xfrm>
          <a:off x="650382" y="454274"/>
          <a:ext cx="1131701" cy="1131701"/>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Central</a:t>
          </a:r>
          <a:endParaRPr lang="en-GB" sz="1600" kern="1200" dirty="0">
            <a:solidFill>
              <a:schemeClr val="bg1"/>
            </a:solidFill>
          </a:endParaRPr>
        </a:p>
      </dsp:txBody>
      <dsp:txXfrm>
        <a:off x="816116" y="620008"/>
        <a:ext cx="800233" cy="800233"/>
      </dsp:txXfrm>
    </dsp:sp>
    <dsp:sp modelId="{55014F60-7CBB-4D0F-BD22-38A2487544A3}">
      <dsp:nvSpPr>
        <dsp:cNvPr id="0" name=""/>
        <dsp:cNvSpPr/>
      </dsp:nvSpPr>
      <dsp:spPr>
        <a:xfrm>
          <a:off x="933307" y="202"/>
          <a:ext cx="565850" cy="565850"/>
        </a:xfrm>
        <a:prstGeom prst="ellipse">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Local</a:t>
          </a:r>
          <a:endParaRPr lang="en-GB" sz="1100" kern="1200" dirty="0">
            <a:solidFill>
              <a:schemeClr val="tx1"/>
            </a:solidFill>
          </a:endParaRPr>
        </a:p>
      </dsp:txBody>
      <dsp:txXfrm>
        <a:off x="1016174" y="83069"/>
        <a:ext cx="400116" cy="400116"/>
      </dsp:txXfrm>
    </dsp:sp>
    <dsp:sp modelId="{D336E3A5-8665-4BE0-A560-CE7094023971}">
      <dsp:nvSpPr>
        <dsp:cNvPr id="0" name=""/>
        <dsp:cNvSpPr/>
      </dsp:nvSpPr>
      <dsp:spPr>
        <a:xfrm>
          <a:off x="1670305" y="737200"/>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1753172" y="820067"/>
        <a:ext cx="400116" cy="400116"/>
      </dsp:txXfrm>
    </dsp:sp>
    <dsp:sp modelId="{535B49BB-9D41-4DE6-B3EF-89FC49EE490F}">
      <dsp:nvSpPr>
        <dsp:cNvPr id="0" name=""/>
        <dsp:cNvSpPr/>
      </dsp:nvSpPr>
      <dsp:spPr>
        <a:xfrm>
          <a:off x="933307" y="1474198"/>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1016174" y="1557065"/>
        <a:ext cx="400116" cy="400116"/>
      </dsp:txXfrm>
    </dsp:sp>
    <dsp:sp modelId="{1C8A21D5-707A-4284-AE7E-07D5830DDA34}">
      <dsp:nvSpPr>
        <dsp:cNvPr id="0" name=""/>
        <dsp:cNvSpPr/>
      </dsp:nvSpPr>
      <dsp:spPr>
        <a:xfrm>
          <a:off x="196309" y="737200"/>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279176" y="820067"/>
        <a:ext cx="400116" cy="40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B7639-4C78-494B-95F6-65F82CCE9E2E}">
      <dsp:nvSpPr>
        <dsp:cNvPr id="0" name=""/>
        <dsp:cNvSpPr/>
      </dsp:nvSpPr>
      <dsp:spPr>
        <a:xfrm>
          <a:off x="650382" y="454274"/>
          <a:ext cx="1131701" cy="1131701"/>
        </a:xfrm>
        <a:prstGeom prst="ellipse">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Central</a:t>
          </a:r>
          <a:endParaRPr lang="en-GB" sz="1600" kern="1200" dirty="0">
            <a:solidFill>
              <a:schemeClr val="tx1"/>
            </a:solidFill>
          </a:endParaRPr>
        </a:p>
      </dsp:txBody>
      <dsp:txXfrm>
        <a:off x="816116" y="620008"/>
        <a:ext cx="800233" cy="800233"/>
      </dsp:txXfrm>
    </dsp:sp>
    <dsp:sp modelId="{55014F60-7CBB-4D0F-BD22-38A2487544A3}">
      <dsp:nvSpPr>
        <dsp:cNvPr id="0" name=""/>
        <dsp:cNvSpPr/>
      </dsp:nvSpPr>
      <dsp:spPr>
        <a:xfrm>
          <a:off x="933307" y="202"/>
          <a:ext cx="565850" cy="565850"/>
        </a:xfrm>
        <a:prstGeom prst="ellipse">
          <a:avLst/>
        </a:prstGeom>
        <a:solidFill>
          <a:schemeClr val="bg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1016174" y="83069"/>
        <a:ext cx="400116" cy="400116"/>
      </dsp:txXfrm>
    </dsp:sp>
    <dsp:sp modelId="{D336E3A5-8665-4BE0-A560-CE7094023971}">
      <dsp:nvSpPr>
        <dsp:cNvPr id="0" name=""/>
        <dsp:cNvSpPr/>
      </dsp:nvSpPr>
      <dsp:spPr>
        <a:xfrm>
          <a:off x="1670305" y="737200"/>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1753172" y="820067"/>
        <a:ext cx="400116" cy="400116"/>
      </dsp:txXfrm>
    </dsp:sp>
    <dsp:sp modelId="{535B49BB-9D41-4DE6-B3EF-89FC49EE490F}">
      <dsp:nvSpPr>
        <dsp:cNvPr id="0" name=""/>
        <dsp:cNvSpPr/>
      </dsp:nvSpPr>
      <dsp:spPr>
        <a:xfrm>
          <a:off x="933307" y="1474198"/>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1016174" y="1557065"/>
        <a:ext cx="400116" cy="400116"/>
      </dsp:txXfrm>
    </dsp:sp>
    <dsp:sp modelId="{1C8A21D5-707A-4284-AE7E-07D5830DDA34}">
      <dsp:nvSpPr>
        <dsp:cNvPr id="0" name=""/>
        <dsp:cNvSpPr/>
      </dsp:nvSpPr>
      <dsp:spPr>
        <a:xfrm>
          <a:off x="196309" y="737200"/>
          <a:ext cx="565850" cy="565850"/>
        </a:xfrm>
        <a:prstGeom prst="ellipse">
          <a:avLst/>
        </a:prstGeom>
        <a:solidFill>
          <a:srgbClr val="606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Local</a:t>
          </a:r>
          <a:endParaRPr lang="en-GB" sz="1100" kern="1200" dirty="0">
            <a:solidFill>
              <a:schemeClr val="bg1"/>
            </a:solidFill>
          </a:endParaRPr>
        </a:p>
      </dsp:txBody>
      <dsp:txXfrm>
        <a:off x="279176" y="820067"/>
        <a:ext cx="400116" cy="400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lvl1pPr algn="l">
              <a:defRPr sz="1200" smtClean="0"/>
            </a:lvl1pPr>
          </a:lstStyle>
          <a:p>
            <a:pPr>
              <a:defRPr/>
            </a:pPr>
            <a:r>
              <a:rPr lang="en-US"/>
              <a:t>Liturgy &amp; NWCs - Worcester Diocese</a:t>
            </a:r>
          </a:p>
        </p:txBody>
      </p:sp>
      <p:sp>
        <p:nvSpPr>
          <p:cNvPr id="28675" name="Rectangle 3"/>
          <p:cNvSpPr>
            <a:spLocks noGrp="1" noChangeArrowheads="1"/>
          </p:cNvSpPr>
          <p:nvPr>
            <p:ph type="dt" sz="quarter" idx="1"/>
          </p:nvPr>
        </p:nvSpPr>
        <p:spPr bwMode="auto">
          <a:xfrm>
            <a:off x="3851275" y="1"/>
            <a:ext cx="2946400" cy="496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lvl1pPr algn="r">
              <a:defRPr sz="1200" smtClean="0"/>
            </a:lvl1pPr>
          </a:lstStyle>
          <a:p>
            <a:pPr>
              <a:defRPr/>
            </a:pPr>
            <a:endParaRPr lang="en-US"/>
          </a:p>
        </p:txBody>
      </p:sp>
      <p:sp>
        <p:nvSpPr>
          <p:cNvPr id="28676" name="Rectangle 4"/>
          <p:cNvSpPr>
            <a:spLocks noGrp="1" noChangeArrowheads="1"/>
          </p:cNvSpPr>
          <p:nvPr>
            <p:ph type="ftr" sz="quarter" idx="2"/>
          </p:nvPr>
        </p:nvSpPr>
        <p:spPr bwMode="auto">
          <a:xfrm>
            <a:off x="0" y="9429750"/>
            <a:ext cx="2946400" cy="496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b" anchorCtr="0" compatLnSpc="1">
            <a:prstTxWarp prst="textNoShape">
              <a:avLst/>
            </a:prstTxWarp>
          </a:bodyPr>
          <a:lstStyle>
            <a:lvl1pPr algn="l">
              <a:defRPr sz="1000" b="0" i="1" smtClean="0"/>
            </a:lvl1pPr>
          </a:lstStyle>
          <a:p>
            <a:pPr>
              <a:defRPr/>
            </a:pPr>
            <a:r>
              <a:rPr lang="en-US"/>
              <a:t>Mark Earey – Jan 2025</a:t>
            </a:r>
            <a:endParaRPr lang="en-US" sz="1200" i="0"/>
          </a:p>
        </p:txBody>
      </p:sp>
      <p:sp>
        <p:nvSpPr>
          <p:cNvPr id="28677" name="Rectangle 5"/>
          <p:cNvSpPr>
            <a:spLocks noGrp="1" noChangeArrowheads="1"/>
          </p:cNvSpPr>
          <p:nvPr>
            <p:ph type="sldNum" sz="quarter" idx="3"/>
          </p:nvPr>
        </p:nvSpPr>
        <p:spPr bwMode="auto">
          <a:xfrm>
            <a:off x="3851275" y="9429750"/>
            <a:ext cx="2946400" cy="496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b" anchorCtr="0" compatLnSpc="1">
            <a:prstTxWarp prst="textNoShape">
              <a:avLst/>
            </a:prstTxWarp>
          </a:bodyPr>
          <a:lstStyle>
            <a:lvl1pPr algn="r">
              <a:defRPr sz="1200" smtClean="0"/>
            </a:lvl1pPr>
          </a:lstStyle>
          <a:p>
            <a:pPr>
              <a:defRPr/>
            </a:pPr>
            <a:fld id="{8845820B-B1D5-494A-A3A5-E9BD1AC36DEB}" type="slidenum">
              <a:rPr lang="en-US"/>
              <a:pPr>
                <a:defRPr/>
              </a:pPr>
              <a:t>‹#›</a:t>
            </a:fld>
            <a:endParaRPr lang="en-US"/>
          </a:p>
        </p:txBody>
      </p:sp>
    </p:spTree>
    <p:extLst>
      <p:ext uri="{BB962C8B-B14F-4D97-AF65-F5344CB8AC3E}">
        <p14:creationId xmlns:p14="http://schemas.microsoft.com/office/powerpoint/2010/main" val="29080996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6400" cy="496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r>
              <a:rPr lang="en-US"/>
              <a:t>Liturgy &amp; NWCs - Worcester Diocese</a:t>
            </a:r>
          </a:p>
        </p:txBody>
      </p:sp>
      <p:sp>
        <p:nvSpPr>
          <p:cNvPr id="7171" name="Rectangle 3"/>
          <p:cNvSpPr>
            <a:spLocks noGrp="1" noChangeArrowheads="1"/>
          </p:cNvSpPr>
          <p:nvPr>
            <p:ph type="dt" idx="1"/>
          </p:nvPr>
        </p:nvSpPr>
        <p:spPr bwMode="auto">
          <a:xfrm>
            <a:off x="3851275" y="1"/>
            <a:ext cx="2946400" cy="496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15988" y="598488"/>
            <a:ext cx="3130550" cy="2347912"/>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906464" y="3235327"/>
            <a:ext cx="5229225" cy="6264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9429750"/>
            <a:ext cx="2946400" cy="496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000" b="0" i="1" smtClean="0">
                <a:latin typeface="Arial" charset="0"/>
              </a:defRPr>
            </a:lvl1pPr>
          </a:lstStyle>
          <a:p>
            <a:pPr>
              <a:defRPr/>
            </a:pPr>
            <a:r>
              <a:rPr lang="en-US"/>
              <a:t>Mark Earey – Jan 2025</a:t>
            </a:r>
          </a:p>
        </p:txBody>
      </p:sp>
      <p:sp>
        <p:nvSpPr>
          <p:cNvPr id="7175" name="Rectangle 7"/>
          <p:cNvSpPr>
            <a:spLocks noGrp="1" noChangeArrowheads="1"/>
          </p:cNvSpPr>
          <p:nvPr>
            <p:ph type="sldNum" sz="quarter" idx="5"/>
          </p:nvPr>
        </p:nvSpPr>
        <p:spPr bwMode="auto">
          <a:xfrm>
            <a:off x="3851275" y="9429750"/>
            <a:ext cx="2946400" cy="496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smtClean="0">
                <a:latin typeface="Arial" charset="0"/>
              </a:defRPr>
            </a:lvl1pPr>
          </a:lstStyle>
          <a:p>
            <a:pPr>
              <a:defRPr/>
            </a:pPr>
            <a:fld id="{7021B00C-EF46-514B-A0F9-473892ADFA38}" type="slidenum">
              <a:rPr lang="en-US"/>
              <a:pPr>
                <a:defRPr/>
              </a:pPr>
              <a:t>‹#›</a:t>
            </a:fld>
            <a:endParaRPr lang="en-US"/>
          </a:p>
        </p:txBody>
      </p:sp>
    </p:spTree>
    <p:extLst>
      <p:ext uri="{BB962C8B-B14F-4D97-AF65-F5344CB8AC3E}">
        <p14:creationId xmlns:p14="http://schemas.microsoft.com/office/powerpoint/2010/main" val="100299209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290513" indent="-100013" algn="l"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612775" indent="-131763" algn="l" rtl="0" eaLnBrk="0" fontAlgn="base" hangingPunct="0">
      <a:spcBef>
        <a:spcPct val="30000"/>
      </a:spcBef>
      <a:spcAft>
        <a:spcPct val="0"/>
      </a:spcAft>
      <a:buChar char="o"/>
      <a:defRPr sz="1200" kern="1200">
        <a:solidFill>
          <a:schemeClr val="tx1"/>
        </a:solidFill>
        <a:latin typeface="Arial" charset="0"/>
        <a:ea typeface="ＭＳ Ｐゴシック" charset="0"/>
        <a:cs typeface="+mn-cs"/>
      </a:defRPr>
    </a:lvl3pPr>
    <a:lvl4pPr marL="952500" indent="-149225" algn="l"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4pPr>
    <a:lvl5pPr marL="1339850" indent="-166688" algn="l"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5122"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5123"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F41B823A-BE8B-4C41-AA4F-63AB5F5BC95A}" type="slidenum">
              <a:rPr lang="en-US" sz="1200" b="0">
                <a:latin typeface="Arial" charset="0"/>
              </a:rPr>
              <a:pPr/>
              <a:t>1</a:t>
            </a:fld>
            <a:endParaRPr lang="en-US" sz="1200" b="0">
              <a:latin typeface="Arial" charset="0"/>
            </a:endParaRPr>
          </a:p>
        </p:txBody>
      </p:sp>
      <p:sp>
        <p:nvSpPr>
          <p:cNvPr id="315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5"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72147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11266"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11267"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E2ECE8E3-604D-A24C-9C95-7529FE3FBD61}" type="slidenum">
              <a:rPr lang="en-US" sz="1200" b="0">
                <a:latin typeface="Arial" charset="0"/>
              </a:rPr>
              <a:pPr/>
              <a:t>10</a:t>
            </a:fld>
            <a:endParaRPr lang="en-US" sz="1200" b="0">
              <a:latin typeface="Arial" charset="0"/>
            </a:endParaRPr>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9" name="Rectangle 3"/>
          <p:cNvSpPr>
            <a:spLocks noGrp="1" noChangeArrowheads="1"/>
          </p:cNvSpPr>
          <p:nvPr>
            <p:ph type="body" idx="1"/>
          </p:nvPr>
        </p:nvSpPr>
        <p:spPr>
          <a:noFill/>
        </p:spPr>
        <p:txBody>
          <a:bodyPr/>
          <a:lstStyle/>
          <a:p>
            <a:r>
              <a:rPr lang="en-US" dirty="0">
                <a:latin typeface="Helvetica" charset="0"/>
                <a:cs typeface="Helvetica" charset="0"/>
                <a:sym typeface="Helvetica" charset="0"/>
              </a:rPr>
              <a:t>Steve Croft, </a:t>
            </a:r>
            <a:r>
              <a:rPr lang="en-US" i="1" dirty="0">
                <a:latin typeface="Helvetica" charset="0"/>
                <a:cs typeface="Helvetica" charset="0"/>
                <a:sym typeface="Helvetica" charset="0"/>
              </a:rPr>
              <a:t>The Future</a:t>
            </a:r>
            <a:r>
              <a:rPr lang="en-US" i="1" baseline="0" dirty="0">
                <a:latin typeface="Helvetica" charset="0"/>
                <a:cs typeface="Helvetica" charset="0"/>
                <a:sym typeface="Helvetica" charset="0"/>
              </a:rPr>
              <a:t> of the Parish System.</a:t>
            </a:r>
            <a:endParaRPr lang="en-US" i="1" dirty="0">
              <a:latin typeface="Helvetica" charset="0"/>
              <a:cs typeface="Helvetica" charset="0"/>
              <a:sym typeface="Helvetica" charset="0"/>
            </a:endParaRPr>
          </a:p>
          <a:p>
            <a:r>
              <a:rPr lang="en-US" dirty="0">
                <a:latin typeface="Helvetica" charset="0"/>
                <a:cs typeface="Helvetica" charset="0"/>
                <a:sym typeface="Helvetica" charset="0"/>
              </a:rPr>
              <a:t>At the end he has a section on the future of Anglican identity generally – </a:t>
            </a:r>
            <a:r>
              <a:rPr lang="en-US" b="1" dirty="0">
                <a:latin typeface="Helvetica" charset="0"/>
                <a:cs typeface="Helvetica" charset="0"/>
                <a:sym typeface="Helvetica" charset="0"/>
              </a:rPr>
              <a:t>because even this is contested</a:t>
            </a:r>
            <a:r>
              <a:rPr lang="en-US" dirty="0">
                <a:latin typeface="Helvetica" charset="0"/>
                <a:cs typeface="Helvetica" charset="0"/>
                <a:sym typeface="Helvetica" charset="0"/>
              </a:rPr>
              <a:t>!</a:t>
            </a:r>
          </a:p>
          <a:p>
            <a:pPr lvl="1"/>
            <a:r>
              <a:rPr lang="en-US" b="1" dirty="0">
                <a:latin typeface="Helvetica" charset="0"/>
                <a:cs typeface="Helvetica" charset="0"/>
                <a:sym typeface="Helvetica" charset="0"/>
              </a:rPr>
              <a:t>TEXTS</a:t>
            </a:r>
            <a:r>
              <a:rPr lang="en-US" dirty="0">
                <a:latin typeface="Helvetica" charset="0"/>
                <a:cs typeface="Helvetica" charset="0"/>
                <a:sym typeface="Helvetica" charset="0"/>
              </a:rPr>
              <a:t> – </a:t>
            </a:r>
            <a:r>
              <a:rPr lang="en-US" dirty="0" err="1">
                <a:latin typeface="Helvetica" charset="0"/>
                <a:cs typeface="Helvetica" charset="0"/>
                <a:sym typeface="Helvetica" charset="0"/>
              </a:rPr>
              <a:t>i.e</a:t>
            </a:r>
            <a:r>
              <a:rPr lang="en-US" dirty="0">
                <a:latin typeface="Helvetica" charset="0"/>
                <a:cs typeface="Helvetica" charset="0"/>
                <a:sym typeface="Helvetica" charset="0"/>
              </a:rPr>
              <a:t> BCP, Articles</a:t>
            </a:r>
            <a:r>
              <a:rPr lang="en-US" baseline="0" dirty="0">
                <a:latin typeface="Helvetica" charset="0"/>
                <a:cs typeface="Helvetica" charset="0"/>
                <a:sym typeface="Helvetica" charset="0"/>
              </a:rPr>
              <a:t> of Religion – the old way of defining Anglican.</a:t>
            </a:r>
          </a:p>
          <a:p>
            <a:pPr lvl="1"/>
            <a:r>
              <a:rPr lang="en-US" b="1" baseline="0" dirty="0">
                <a:latin typeface="Helvetica" charset="0"/>
                <a:cs typeface="Helvetica" charset="0"/>
                <a:sym typeface="Helvetica" charset="0"/>
              </a:rPr>
              <a:t>SHAPES</a:t>
            </a:r>
            <a:r>
              <a:rPr lang="en-US" baseline="0" dirty="0">
                <a:latin typeface="Helvetica" charset="0"/>
                <a:cs typeface="Helvetica" charset="0"/>
                <a:sym typeface="Helvetica" charset="0"/>
              </a:rPr>
              <a:t> – i.e. structures, such as parish system, having a PCC etc. (and in worship a parallel move)</a:t>
            </a:r>
            <a:endParaRPr lang="en-US" dirty="0">
              <a:latin typeface="Helvetica" charset="0"/>
              <a:cs typeface="Helvetica" charset="0"/>
              <a:sym typeface="Helvetica" charset="0"/>
            </a:endParaRPr>
          </a:p>
          <a:p>
            <a:r>
              <a:rPr lang="ja-JP" altLang="en-US" dirty="0">
                <a:latin typeface="Arial"/>
                <a:cs typeface="Helvetica" charset="0"/>
                <a:sym typeface="Helvetica" charset="0"/>
              </a:rPr>
              <a:t>‘</a:t>
            </a:r>
            <a:r>
              <a:rPr lang="en-US" altLang="ja-JP" dirty="0">
                <a:latin typeface="Helvetica" charset="0"/>
                <a:cs typeface="Helvetica" charset="0"/>
                <a:sym typeface="Helvetica" charset="0"/>
              </a:rPr>
              <a:t>S</a:t>
            </a:r>
            <a:r>
              <a:rPr lang="en-US" dirty="0">
                <a:latin typeface="Helvetica" charset="0"/>
                <a:cs typeface="Helvetica" charset="0"/>
                <a:sym typeface="Helvetica" charset="0"/>
              </a:rPr>
              <a:t>hapes</a:t>
            </a:r>
            <a:r>
              <a:rPr lang="ja-JP" altLang="en-US" dirty="0">
                <a:latin typeface="Arial"/>
                <a:cs typeface="Helvetica" charset="0"/>
                <a:sym typeface="Helvetica" charset="0"/>
              </a:rPr>
              <a:t>’</a:t>
            </a:r>
            <a:r>
              <a:rPr lang="en-US" dirty="0">
                <a:latin typeface="Helvetica" charset="0"/>
                <a:cs typeface="Helvetica" charset="0"/>
                <a:sym typeface="Helvetica" charset="0"/>
              </a:rPr>
              <a:t> is breaking down (particularly under pressure from Fresh Expressions).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Helvetica" charset="0"/>
                <a:cs typeface="Helvetica" charset="0"/>
                <a:sym typeface="Helvetica" charset="0"/>
              </a:rPr>
              <a:t>Thinks next step is to define the unity of the Communion in terms of common </a:t>
            </a:r>
            <a:r>
              <a:rPr lang="en-US" b="1" dirty="0">
                <a:latin typeface="Helvetica" charset="0"/>
                <a:cs typeface="Helvetica" charset="0"/>
                <a:sym typeface="Helvetica" charset="0"/>
              </a:rPr>
              <a:t>VALUES</a:t>
            </a:r>
            <a:r>
              <a:rPr lang="en-US" dirty="0">
                <a:latin typeface="Helvetica" charset="0"/>
                <a:cs typeface="Helvetica" charset="0"/>
                <a:sym typeface="Helvetica" charset="0"/>
              </a:rPr>
              <a:t>. </a:t>
            </a:r>
          </a:p>
          <a:p>
            <a:r>
              <a:rPr lang="en-US" dirty="0">
                <a:latin typeface="Helvetica" charset="0"/>
                <a:cs typeface="Helvetica" charset="0"/>
                <a:sym typeface="Helvetica" charset="0"/>
              </a:rPr>
              <a:t>Croft</a:t>
            </a:r>
            <a:r>
              <a:rPr lang="en-US" baseline="0" dirty="0">
                <a:latin typeface="Helvetica" charset="0"/>
                <a:cs typeface="Helvetica" charset="0"/>
                <a:sym typeface="Helvetica" charset="0"/>
              </a:rPr>
              <a:t> p</a:t>
            </a:r>
            <a:r>
              <a:rPr lang="en-US" dirty="0">
                <a:latin typeface="Helvetica" charset="0"/>
                <a:cs typeface="Helvetica" charset="0"/>
                <a:sym typeface="Helvetica" charset="0"/>
              </a:rPr>
              <a:t>roposes</a:t>
            </a:r>
          </a:p>
          <a:p>
            <a:pPr marL="628650" lvl="1" indent="-171450">
              <a:buFont typeface="Arial" panose="020B0604020202020204" pitchFamily="34" charset="0"/>
              <a:buChar char="•"/>
            </a:pPr>
            <a:r>
              <a:rPr lang="en-US" dirty="0">
                <a:latin typeface="Helvetica" charset="0"/>
                <a:cs typeface="Helvetica" charset="0"/>
                <a:sym typeface="Helvetica" charset="0"/>
              </a:rPr>
              <a:t>Chicago-Lambeth </a:t>
            </a:r>
            <a:r>
              <a:rPr lang="en-US" b="1" dirty="0">
                <a:latin typeface="Helvetica" charset="0"/>
                <a:cs typeface="Helvetica" charset="0"/>
                <a:sym typeface="Helvetica" charset="0"/>
              </a:rPr>
              <a:t>Quadrilateral</a:t>
            </a:r>
          </a:p>
          <a:p>
            <a:pPr marL="628650" lvl="1" indent="-171450">
              <a:buFont typeface="Arial" panose="020B0604020202020204" pitchFamily="34" charset="0"/>
              <a:buChar char="•"/>
            </a:pPr>
            <a:r>
              <a:rPr lang="en-US" b="1" dirty="0">
                <a:latin typeface="Helvetica" charset="0"/>
                <a:cs typeface="Helvetica" charset="0"/>
                <a:sym typeface="Helvetica" charset="0"/>
              </a:rPr>
              <a:t>Five Marks of Mission</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[These apply to </a:t>
            </a:r>
            <a:r>
              <a:rPr lang="en-US" b="1" dirty="0">
                <a:latin typeface="Helvetica" charset="0"/>
                <a:cs typeface="Helvetica" charset="0"/>
                <a:sym typeface="Helvetica" charset="0"/>
              </a:rPr>
              <a:t>worship</a:t>
            </a:r>
            <a:r>
              <a:rPr lang="en-US" dirty="0">
                <a:latin typeface="Helvetica" charset="0"/>
                <a:cs typeface="Helvetica" charset="0"/>
                <a:sym typeface="Helvetica" charset="0"/>
              </a:rPr>
              <a:t> as well as</a:t>
            </a:r>
            <a:r>
              <a:rPr lang="en-US" baseline="0" dirty="0">
                <a:latin typeface="Helvetica" charset="0"/>
                <a:cs typeface="Helvetica" charset="0"/>
                <a:sym typeface="Helvetica" charset="0"/>
              </a:rPr>
              <a:t> general identity.]</a:t>
            </a:r>
            <a:endParaRPr lang="en-US" dirty="0">
              <a:latin typeface="Helvetica" charset="0"/>
              <a:cs typeface="Helvetica" charset="0"/>
              <a:sym typeface="Helvetica" charset="0"/>
            </a:endParaRPr>
          </a:p>
          <a:p>
            <a:endParaRPr lang="en-US" dirty="0">
              <a:latin typeface="Helvetica" charset="0"/>
              <a:cs typeface="Helvetica" charset="0"/>
              <a:sym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40962"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40963"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29874E50-1D63-0A4F-8D03-7B20D678DBF2}" type="slidenum">
              <a:rPr lang="en-US" sz="1200" b="0">
                <a:latin typeface="Arial" charset="0"/>
              </a:rPr>
              <a:pPr/>
              <a:t>11</a:t>
            </a:fld>
            <a:endParaRPr lang="en-US" sz="1200" b="0">
              <a:latin typeface="Arial" charset="0"/>
            </a:endParaRPr>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5" name="Rectangle 3"/>
          <p:cNvSpPr>
            <a:spLocks noGrp="1" noChangeArrowheads="1"/>
          </p:cNvSpPr>
          <p:nvPr>
            <p:ph type="body" idx="1"/>
          </p:nvPr>
        </p:nvSpPr>
        <p:spPr>
          <a:noFill/>
        </p:spPr>
        <p:txBody>
          <a:bodyPr/>
          <a:lstStyle/>
          <a:p>
            <a:pPr lvl="0" eaLnBrk="1" hangingPunct="1"/>
            <a:r>
              <a:rPr lang="en-US" dirty="0"/>
              <a:t>This was how </a:t>
            </a:r>
            <a:r>
              <a:rPr lang="en-US" baseline="0" dirty="0"/>
              <a:t>the sense of Anglican ‘commonality’ was meant to work in CW.</a:t>
            </a:r>
          </a:p>
          <a:p>
            <a:pPr lvl="0" eaLnBrk="1" hangingPunct="1"/>
            <a:endParaRPr lang="en-US" dirty="0"/>
          </a:p>
          <a:p>
            <a:pPr marL="290513" marR="0" lvl="1" indent="-100013" algn="l" defTabSz="914400" rtl="0" eaLnBrk="1" fontAlgn="base" latinLnBrk="0" hangingPunct="1">
              <a:lnSpc>
                <a:spcPct val="100000"/>
              </a:lnSpc>
              <a:spcBef>
                <a:spcPct val="30000"/>
              </a:spcBef>
              <a:spcAft>
                <a:spcPct val="0"/>
              </a:spcAft>
              <a:buClrTx/>
              <a:buSzTx/>
              <a:buFontTx/>
              <a:buChar char="•"/>
              <a:tabLst/>
              <a:defRPr/>
            </a:pPr>
            <a:r>
              <a:rPr lang="en-US" dirty="0"/>
              <a:t>Fear of loss of </a:t>
            </a:r>
            <a:r>
              <a:rPr lang="en-US" b="1" i="1" dirty="0"/>
              <a:t>any</a:t>
            </a:r>
            <a:r>
              <a:rPr lang="en-US" dirty="0"/>
              <a:t> commonality due to such variety.</a:t>
            </a:r>
          </a:p>
          <a:p>
            <a:pPr marL="290513" marR="0" lvl="1" indent="-100013" algn="l" defTabSz="914400" rtl="0" eaLnBrk="1" fontAlgn="base" latinLnBrk="0" hangingPunct="1">
              <a:lnSpc>
                <a:spcPct val="100000"/>
              </a:lnSpc>
              <a:spcBef>
                <a:spcPct val="30000"/>
              </a:spcBef>
              <a:spcAft>
                <a:spcPct val="0"/>
              </a:spcAft>
              <a:buClrTx/>
              <a:buSzTx/>
              <a:buFontTx/>
              <a:buChar char="•"/>
              <a:tabLst/>
              <a:defRPr/>
            </a:pPr>
            <a:r>
              <a:rPr lang="en-US" dirty="0"/>
              <a:t>Need to find some sort of </a:t>
            </a:r>
            <a:r>
              <a:rPr lang="ja-JP" altLang="en-US" dirty="0"/>
              <a:t>‘</a:t>
            </a:r>
            <a:r>
              <a:rPr lang="en-US" altLang="ja-JP" dirty="0"/>
              <a:t>common</a:t>
            </a:r>
            <a:r>
              <a:rPr lang="ja-JP" altLang="en-US" dirty="0"/>
              <a:t>’</a:t>
            </a:r>
            <a:r>
              <a:rPr lang="en-US" altLang="ja-JP" dirty="0"/>
              <a:t> - but not the content-based commonality of BCP</a:t>
            </a:r>
          </a:p>
          <a:p>
            <a:pPr marL="290513" marR="0" lvl="1" indent="-100013" algn="l" defTabSz="914400" rtl="0" eaLnBrk="1" fontAlgn="base" latinLnBrk="0" hangingPunct="1">
              <a:lnSpc>
                <a:spcPct val="100000"/>
              </a:lnSpc>
              <a:spcBef>
                <a:spcPct val="30000"/>
              </a:spcBef>
              <a:spcAft>
                <a:spcPct val="0"/>
              </a:spcAft>
              <a:buClrTx/>
              <a:buSzTx/>
              <a:buFontTx/>
              <a:buChar char="•"/>
              <a:tabLst/>
              <a:defRPr/>
            </a:pPr>
            <a:r>
              <a:rPr lang="en-US" dirty="0"/>
              <a:t>‘Family likeness’ as one way of naming this – not easily pinned down.</a:t>
            </a:r>
          </a:p>
          <a:p>
            <a:pPr lvl="1" eaLnBrk="1" hangingPunct="1"/>
            <a:r>
              <a:rPr lang="en-US" dirty="0"/>
              <a:t>Common Worship named as such, deliberately to echo </a:t>
            </a:r>
            <a:r>
              <a:rPr lang="en-US" b="1" dirty="0"/>
              <a:t>Book</a:t>
            </a:r>
            <a:r>
              <a:rPr lang="en-US" b="1" baseline="0" dirty="0"/>
              <a:t> of </a:t>
            </a:r>
            <a:r>
              <a:rPr lang="en-US" b="1" i="1" baseline="0" dirty="0"/>
              <a:t>Common</a:t>
            </a:r>
            <a:r>
              <a:rPr lang="en-US" b="1" baseline="0" dirty="0"/>
              <a:t> Prayer</a:t>
            </a:r>
            <a:r>
              <a:rPr lang="en-US" dirty="0"/>
              <a:t>.</a:t>
            </a:r>
          </a:p>
          <a:p>
            <a:pPr lvl="1"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charset="0"/>
                <a:cs typeface="+mn-cs"/>
              </a:rPr>
              <a:t>KEY POINT</a:t>
            </a:r>
            <a:r>
              <a:rPr lang="en-US" sz="1200" kern="1200" dirty="0">
                <a:solidFill>
                  <a:schemeClr val="tx1"/>
                </a:solidFill>
                <a:effectLst/>
                <a:latin typeface="Arial" charset="0"/>
                <a:ea typeface="ＭＳ Ｐゴシック" charset="0"/>
                <a:cs typeface="+mn-cs"/>
              </a:rPr>
              <a:t> – this has worked for the 70% of the C of E that is in the middle</a:t>
            </a:r>
            <a:r>
              <a:rPr lang="en-US" sz="1200" kern="1200" baseline="0" dirty="0">
                <a:solidFill>
                  <a:schemeClr val="tx1"/>
                </a:solidFill>
                <a:effectLst/>
                <a:latin typeface="Arial" charset="0"/>
                <a:ea typeface="ＭＳ Ｐゴシック" charset="0"/>
                <a:cs typeface="+mn-cs"/>
              </a:rPr>
              <a:t> of the ‘normal’ curve of the C of 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effectLst/>
                <a:latin typeface="Arial" charset="0"/>
                <a:ea typeface="ＭＳ Ｐゴシック" charset="0"/>
                <a:cs typeface="+mn-cs"/>
              </a:rPr>
              <a:t>But where it hasn’t worked, it ‘hasn’t worked’ quite spectacularly!</a:t>
            </a:r>
            <a:endParaRPr lang="en-GB" sz="1200" kern="1200" dirty="0">
              <a:solidFill>
                <a:schemeClr val="tx1"/>
              </a:solidFill>
              <a:effectLst/>
              <a:latin typeface="Arial" charset="0"/>
              <a:ea typeface="ＭＳ Ｐゴシック" charset="0"/>
              <a:cs typeface="+mn-cs"/>
            </a:endParaRPr>
          </a:p>
          <a:p>
            <a:pPr marL="190500" lvl="1" indent="0" eaLnBrk="1" hangingPunct="1">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distribution curve.</a:t>
            </a:r>
          </a:p>
          <a:p>
            <a:endParaRPr lang="en-US" dirty="0"/>
          </a:p>
          <a:p>
            <a:r>
              <a:rPr lang="en-US" dirty="0"/>
              <a:t>Could be Yes and No in the same church – e.g. Sunday Eucharist is fine: Messy Church not so much.</a:t>
            </a:r>
          </a:p>
          <a:p>
            <a:endParaRPr lang="en-US" dirty="0"/>
          </a:p>
          <a:p>
            <a:r>
              <a:rPr lang="en-US" b="1" dirty="0"/>
              <a:t>We’re going to start with the 70% in the middle…</a:t>
            </a:r>
            <a:endParaRPr lang="en-GB" b="1" dirty="0"/>
          </a:p>
        </p:txBody>
      </p:sp>
      <p:sp>
        <p:nvSpPr>
          <p:cNvPr id="4" name="Header Placeholder 3"/>
          <p:cNvSpPr>
            <a:spLocks noGrp="1"/>
          </p:cNvSpPr>
          <p:nvPr>
            <p:ph type="hdr" sz="quarter"/>
          </p:nvPr>
        </p:nvSpPr>
        <p:spPr/>
        <p:txBody>
          <a:bodyPr/>
          <a:lstStyle/>
          <a:p>
            <a:pPr>
              <a:defRPr/>
            </a:pPr>
            <a:r>
              <a:rPr lang="en-US"/>
              <a:t>Liturgy &amp; NWCs - Worcester Diocese</a:t>
            </a:r>
          </a:p>
        </p:txBody>
      </p:sp>
      <p:sp>
        <p:nvSpPr>
          <p:cNvPr id="5" name="Footer Placeholder 4"/>
          <p:cNvSpPr>
            <a:spLocks noGrp="1"/>
          </p:cNvSpPr>
          <p:nvPr>
            <p:ph type="ftr" sz="quarter" idx="4"/>
          </p:nvPr>
        </p:nvSpPr>
        <p:spPr/>
        <p:txBody>
          <a:bodyPr/>
          <a:lstStyle/>
          <a:p>
            <a:pPr>
              <a:defRPr/>
            </a:pPr>
            <a:r>
              <a:rPr lang="en-US"/>
              <a:t>Mark Earey – Jan 2025</a:t>
            </a:r>
          </a:p>
        </p:txBody>
      </p:sp>
      <p:sp>
        <p:nvSpPr>
          <p:cNvPr id="6" name="Slide Number Placeholder 5"/>
          <p:cNvSpPr>
            <a:spLocks noGrp="1"/>
          </p:cNvSpPr>
          <p:nvPr>
            <p:ph type="sldNum" sz="quarter" idx="5"/>
          </p:nvPr>
        </p:nvSpPr>
        <p:spPr/>
        <p:txBody>
          <a:bodyPr/>
          <a:lstStyle/>
          <a:p>
            <a:pPr>
              <a:defRPr/>
            </a:pPr>
            <a:fld id="{7021B00C-EF46-514B-A0F9-473892ADFA38}" type="slidenum">
              <a:rPr lang="en-US" smtClean="0"/>
              <a:pPr>
                <a:defRPr/>
              </a:pPr>
              <a:t>12</a:t>
            </a:fld>
            <a:endParaRPr lang="en-US"/>
          </a:p>
        </p:txBody>
      </p:sp>
    </p:spTree>
    <p:extLst>
      <p:ext uri="{BB962C8B-B14F-4D97-AF65-F5344CB8AC3E}">
        <p14:creationId xmlns:p14="http://schemas.microsoft.com/office/powerpoint/2010/main" val="429014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13314"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13315"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22275438-5A7F-AB41-BD79-58F70CACE496}" type="slidenum">
              <a:rPr lang="en-US" sz="1200" b="0">
                <a:latin typeface="Arial" charset="0"/>
              </a:rPr>
              <a:pPr/>
              <a:t>13</a:t>
            </a:fld>
            <a:endParaRPr lang="en-US" sz="1200" b="0">
              <a:latin typeface="Arial" charset="0"/>
            </a:endParaRPr>
          </a:p>
        </p:txBody>
      </p:sp>
      <p:sp>
        <p:nvSpPr>
          <p:cNvPr id="26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7" name="Rectangle 3"/>
          <p:cNvSpPr>
            <a:spLocks noGrp="1" noChangeArrowheads="1"/>
          </p:cNvSpPr>
          <p:nvPr>
            <p:ph type="body" idx="1"/>
          </p:nvPr>
        </p:nvSpPr>
        <p:spPr>
          <a:noFill/>
        </p:spPr>
        <p:txBody>
          <a:bodyPr/>
          <a:lstStyle/>
          <a:p>
            <a:pPr eaLnBrk="1" hangingPunct="1"/>
            <a:r>
              <a:rPr lang="en-GB" b="1" dirty="0"/>
              <a:t>This is what this is all about – holding the two together</a:t>
            </a:r>
            <a:r>
              <a:rPr lang="en-GB" dirty="0"/>
              <a:t> – that decisions</a:t>
            </a:r>
            <a:r>
              <a:rPr lang="en-GB" baseline="0" dirty="0"/>
              <a:t> about worship are not taken entirely at congregational level – i.e. it’s a value to do with our ecclesiology, which is not congregational.</a:t>
            </a:r>
          </a:p>
          <a:p>
            <a:pPr eaLnBrk="1" hangingPunct="1"/>
            <a:r>
              <a:rPr lang="en-GB" baseline="0" dirty="0"/>
              <a:t> </a:t>
            </a:r>
          </a:p>
          <a:p>
            <a:pPr eaLnBrk="1" hangingPunct="1"/>
            <a:r>
              <a:rPr lang="en-GB" baseline="0" dirty="0"/>
              <a:t>Authority and accountability are held at a trans-local level.</a:t>
            </a:r>
          </a:p>
          <a:p>
            <a:pPr eaLnBrk="1" hangingPunct="1"/>
            <a:endParaRPr lang="en-GB" dirty="0"/>
          </a:p>
          <a:p>
            <a:pPr eaLnBrk="1" hangingPunct="1"/>
            <a:r>
              <a:rPr lang="en-GB" dirty="0"/>
              <a:t>Note 2 key things:</a:t>
            </a:r>
          </a:p>
          <a:p>
            <a:pPr lvl="1" eaLnBrk="1" hangingPunct="1"/>
            <a:r>
              <a:rPr lang="en-GB" dirty="0"/>
              <a:t>It’s </a:t>
            </a:r>
            <a:r>
              <a:rPr lang="en-GB" b="1" dirty="0"/>
              <a:t>public</a:t>
            </a:r>
            <a:r>
              <a:rPr lang="en-GB" dirty="0"/>
              <a:t> prayer and </a:t>
            </a:r>
            <a:r>
              <a:rPr lang="en-GB" b="1" dirty="0"/>
              <a:t>sacramental</a:t>
            </a:r>
            <a:r>
              <a:rPr lang="en-GB" dirty="0"/>
              <a:t> worship that becomes controlled by this: if it’s private,</a:t>
            </a:r>
            <a:r>
              <a:rPr lang="en-GB" baseline="0" dirty="0"/>
              <a:t> low-key and non-sacramental, it doesn’t apply</a:t>
            </a:r>
          </a:p>
          <a:p>
            <a:pPr lvl="2" eaLnBrk="1" hangingPunct="1"/>
            <a:r>
              <a:rPr lang="en-GB" baseline="0" dirty="0"/>
              <a:t>The bind here is that it’s only as a F </a:t>
            </a:r>
            <a:r>
              <a:rPr lang="en-GB" baseline="0" dirty="0" err="1"/>
              <a:t>Exp</a:t>
            </a:r>
            <a:r>
              <a:rPr lang="en-GB" baseline="0" dirty="0"/>
              <a:t> grows and wants to become more ‘church-like’ that it hits</a:t>
            </a:r>
            <a:br>
              <a:rPr lang="en-GB" baseline="0" dirty="0"/>
            </a:br>
            <a:endParaRPr lang="en-GB" baseline="0" dirty="0"/>
          </a:p>
          <a:p>
            <a:pPr lvl="1" eaLnBrk="1" hangingPunct="1"/>
            <a:r>
              <a:rPr lang="en-GB" baseline="0" dirty="0"/>
              <a:t>It’s </a:t>
            </a:r>
            <a:r>
              <a:rPr lang="en-GB" b="1" baseline="0" dirty="0"/>
              <a:t>authorized</a:t>
            </a:r>
            <a:r>
              <a:rPr lang="en-GB" baseline="0" dirty="0"/>
              <a:t> </a:t>
            </a:r>
            <a:r>
              <a:rPr lang="en-GB" i="1" baseline="0" dirty="0"/>
              <a:t>and</a:t>
            </a:r>
            <a:r>
              <a:rPr lang="en-GB" baseline="0" dirty="0"/>
              <a:t> </a:t>
            </a:r>
            <a:r>
              <a:rPr lang="en-GB" b="1" baseline="0" dirty="0"/>
              <a:t>allowed</a:t>
            </a:r>
            <a:r>
              <a:rPr lang="en-GB" baseline="0" dirty="0"/>
              <a:t> – the two are not the same.</a:t>
            </a:r>
            <a:r>
              <a:rPr lang="en-GB" dirty="0"/>
              <a:t> </a:t>
            </a:r>
          </a:p>
          <a:p>
            <a:pPr eaLnBrk="1" hangingPunct="1"/>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Authorized is </a:t>
            </a:r>
            <a:r>
              <a:rPr lang="en-US" b="1" dirty="0"/>
              <a:t>anchored</a:t>
            </a:r>
            <a:r>
              <a:rPr lang="en-US" dirty="0"/>
              <a:t> in the </a:t>
            </a:r>
            <a:r>
              <a:rPr lang="en-US" b="1" dirty="0"/>
              <a:t>BCP</a:t>
            </a:r>
            <a:r>
              <a:rPr lang="en-US" dirty="0"/>
              <a:t> – this is our starting point.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other part of the ‘authorized’ category – services which have been through a process of authorization, alongside BCP, by General Synod.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NB – ‘authorized’ does NOT mean:</a:t>
            </a:r>
          </a:p>
          <a:p>
            <a:pPr marL="461963" lvl="1" indent="-171450">
              <a:defRPr/>
            </a:pPr>
            <a:r>
              <a:rPr lang="en-US" dirty="0"/>
              <a:t>The bishop has said I can do this; or</a:t>
            </a:r>
          </a:p>
          <a:p>
            <a:pPr marL="461963" lvl="1" indent="-171450">
              <a:defRPr/>
            </a:pPr>
            <a:r>
              <a:rPr lang="en-US" dirty="0"/>
              <a:t>The Anglican church of [e.g. Kenya] has authorized this.</a:t>
            </a:r>
          </a:p>
          <a:p>
            <a:pPr marL="171450" indent="-171450">
              <a:defRPr/>
            </a:pPr>
            <a:r>
              <a:rPr lang="en-US" dirty="0"/>
              <a:t>It has to be authorized by CofE General Synod.</a:t>
            </a:r>
          </a:p>
          <a:p>
            <a:endParaRPr lang="en-US"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14</a:t>
            </a:fld>
            <a:endParaRPr lang="en-US"/>
          </a:p>
        </p:txBody>
      </p:sp>
    </p:spTree>
    <p:extLst>
      <p:ext uri="{BB962C8B-B14F-4D97-AF65-F5344CB8AC3E}">
        <p14:creationId xmlns:p14="http://schemas.microsoft.com/office/powerpoint/2010/main" val="105518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authorized and allowed look like?</a:t>
            </a:r>
          </a:p>
          <a:p>
            <a:endParaRPr lang="en-GB" dirty="0"/>
          </a:p>
          <a:p>
            <a:r>
              <a:rPr lang="en-GB" dirty="0"/>
              <a:t>Allowed is much bigger</a:t>
            </a:r>
            <a:r>
              <a:rPr lang="en-GB" baseline="0" dirty="0"/>
              <a:t> than authorized – but it isn’t boundless.</a:t>
            </a:r>
            <a:endParaRPr lang="en-GB" dirty="0"/>
          </a:p>
          <a:p>
            <a:endParaRPr lang="en-US" dirty="0"/>
          </a:p>
          <a:p>
            <a:r>
              <a:rPr lang="en-US" dirty="0"/>
              <a:t>But it gives shape to the tension between the central control and local decisions which is at the heart of Anglican ecclesiology</a:t>
            </a:r>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15</a:t>
            </a:fld>
            <a:endParaRPr lang="en-US"/>
          </a:p>
        </p:txBody>
      </p:sp>
    </p:spTree>
    <p:extLst>
      <p:ext uri="{BB962C8B-B14F-4D97-AF65-F5344CB8AC3E}">
        <p14:creationId xmlns:p14="http://schemas.microsoft.com/office/powerpoint/2010/main" val="70280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17410"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17411"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1D826A92-8920-B949-9D45-21A161D59F14}" type="slidenum">
              <a:rPr lang="en-US" sz="1200" b="0">
                <a:latin typeface="Arial" charset="0"/>
              </a:rPr>
              <a:pPr/>
              <a:t>16</a:t>
            </a:fld>
            <a:endParaRPr lang="en-US" sz="1200" b="0">
              <a:latin typeface="Arial" charset="0"/>
            </a:endParaRPr>
          </a:p>
        </p:txBody>
      </p:sp>
      <p:sp>
        <p:nvSpPr>
          <p:cNvPr id="307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413" name="Rectangle 3"/>
          <p:cNvSpPr>
            <a:spLocks noGrp="1" noChangeArrowheads="1"/>
          </p:cNvSpPr>
          <p:nvPr>
            <p:ph type="body" idx="1"/>
          </p:nvPr>
        </p:nvSpPr>
        <p:spPr>
          <a:noFill/>
        </p:spPr>
        <p:txBody>
          <a:bodyPr/>
          <a:lstStyle/>
          <a:p>
            <a:pPr eaLnBrk="1" hangingPunct="1"/>
            <a:r>
              <a:rPr lang="en-US" dirty="0"/>
              <a:t>Two common mentalities:</a:t>
            </a:r>
          </a:p>
          <a:p>
            <a:pPr lvl="1" eaLnBrk="1" hangingPunct="1"/>
            <a:r>
              <a:rPr lang="ja-JP" altLang="en-US" dirty="0"/>
              <a:t>‘</a:t>
            </a:r>
            <a:r>
              <a:rPr lang="en-US" altLang="ja-JP" dirty="0"/>
              <a:t>What</a:t>
            </a:r>
            <a:r>
              <a:rPr lang="ja-JP" altLang="en-US" dirty="0"/>
              <a:t>’</a:t>
            </a:r>
            <a:r>
              <a:rPr lang="en-US" altLang="ja-JP" dirty="0"/>
              <a:t>s the least I can get away with</a:t>
            </a:r>
            <a:r>
              <a:rPr lang="ja-JP" altLang="en-US" dirty="0"/>
              <a:t>’</a:t>
            </a:r>
            <a:endParaRPr lang="en-US" altLang="ja-JP" dirty="0"/>
          </a:p>
          <a:p>
            <a:pPr lvl="1" eaLnBrk="1" hangingPunct="1"/>
            <a:r>
              <a:rPr lang="ja-JP" altLang="en-US" dirty="0"/>
              <a:t>‘</a:t>
            </a:r>
            <a:r>
              <a:rPr lang="en-US" altLang="ja-JP" dirty="0"/>
              <a:t>You must do it this way or it </a:t>
            </a:r>
            <a:r>
              <a:rPr lang="en-US" altLang="ja-JP" dirty="0" err="1"/>
              <a:t>isn</a:t>
            </a:r>
            <a:r>
              <a:rPr lang="ja-JP" altLang="en-US" dirty="0"/>
              <a:t>’</a:t>
            </a:r>
            <a:r>
              <a:rPr lang="en-US" altLang="ja-JP" dirty="0"/>
              <a:t>t Anglican</a:t>
            </a:r>
            <a:r>
              <a:rPr lang="ja-JP" altLang="en-US" dirty="0"/>
              <a:t>’</a:t>
            </a:r>
            <a:r>
              <a:rPr lang="en-US" altLang="ja-JP" dirty="0"/>
              <a:t> </a:t>
            </a:r>
          </a:p>
          <a:p>
            <a:pPr eaLnBrk="1" hangingPunct="1"/>
            <a:endParaRPr lang="en-US" dirty="0"/>
          </a:p>
          <a:p>
            <a:pPr eaLnBrk="1" hangingPunct="1"/>
            <a:r>
              <a:rPr lang="en-US" dirty="0"/>
              <a:t>Neither is helpful. </a:t>
            </a:r>
          </a:p>
          <a:p>
            <a:pPr eaLnBrk="1" hangingPunct="1"/>
            <a:endParaRPr lang="en-US" dirty="0"/>
          </a:p>
          <a:p>
            <a:pPr eaLnBrk="1" hangingPunct="1"/>
            <a:r>
              <a:rPr lang="en-US" dirty="0"/>
              <a:t>Better to work with </a:t>
            </a:r>
            <a:r>
              <a:rPr lang="ja-JP" altLang="en-US" dirty="0"/>
              <a:t>‘</a:t>
            </a:r>
            <a:r>
              <a:rPr lang="en-US" altLang="ja-JP" dirty="0"/>
              <a:t>The Spirit of the law</a:t>
            </a:r>
            <a:r>
              <a:rPr lang="ja-JP" altLang="en-US" dirty="0"/>
              <a:t>’</a:t>
            </a:r>
            <a:r>
              <a:rPr lang="en-US" altLang="ja-JP" dirty="0"/>
              <a:t> - go with the grain. Intention is to </a:t>
            </a:r>
            <a:r>
              <a:rPr lang="en-US" altLang="ja-JP" dirty="0" err="1"/>
              <a:t>honour</a:t>
            </a:r>
            <a:r>
              <a:rPr lang="en-US" altLang="ja-JP" dirty="0"/>
              <a:t> the rules, so break them with a heavy heart, rather than </a:t>
            </a:r>
            <a:r>
              <a:rPr lang="ja-JP" altLang="en-US" dirty="0"/>
              <a:t>‘</a:t>
            </a:r>
            <a:r>
              <a:rPr lang="en-US" altLang="ja-JP" dirty="0"/>
              <a:t>Who cares about the rules</a:t>
            </a:r>
            <a:r>
              <a:rPr lang="ja-JP" altLang="en-US" dirty="0"/>
              <a:t>’</a:t>
            </a:r>
            <a:r>
              <a:rPr lang="en-US" altLang="ja-JP" dirty="0"/>
              <a:t>.</a:t>
            </a:r>
          </a:p>
          <a:p>
            <a:pPr eaLnBrk="1" hangingPunct="1"/>
            <a:endParaRPr lang="en-GB" altLang="ja-JP" dirty="0"/>
          </a:p>
          <a:p>
            <a:pPr eaLnBrk="1" hangingPunct="1"/>
            <a:r>
              <a:rPr lang="en-GB" altLang="ja-JP" dirty="0"/>
              <a:t>This is different</a:t>
            </a:r>
            <a:r>
              <a:rPr lang="en-GB" altLang="ja-JP" baseline="0" dirty="0"/>
              <a:t> from ‘I know better than the rules’ and ignoring them.</a:t>
            </a:r>
            <a:endParaRPr lang="en-GB" altLang="ja-JP" dirty="0"/>
          </a:p>
          <a:p>
            <a:pPr eaLnBrk="1" hangingPunct="1"/>
            <a:endParaRPr lang="en-GB" altLang="ja-JP" dirty="0"/>
          </a:p>
          <a:p>
            <a:pPr eaLnBrk="1" hangingPunct="1"/>
            <a:r>
              <a:rPr lang="en-US" b="1" dirty="0"/>
              <a:t>KEY POINTS FOR ACTION:</a:t>
            </a:r>
          </a:p>
          <a:p>
            <a:pPr lvl="1" eaLnBrk="1" hangingPunct="1"/>
            <a:r>
              <a:rPr lang="en-US" dirty="0"/>
              <a:t>Understand what the rule is there to protect – and work with that.</a:t>
            </a:r>
          </a:p>
          <a:p>
            <a:pPr lvl="1" eaLnBrk="1" hangingPunct="1"/>
            <a:r>
              <a:rPr lang="en-US" dirty="0"/>
              <a:t>Break the rules only for particular </a:t>
            </a:r>
            <a:r>
              <a:rPr lang="en-US" b="1" dirty="0"/>
              <a:t>contexts</a:t>
            </a:r>
            <a:r>
              <a:rPr lang="en-US" dirty="0"/>
              <a:t>, a limited </a:t>
            </a:r>
            <a:r>
              <a:rPr lang="en-US" b="1" dirty="0"/>
              <a:t>time</a:t>
            </a:r>
            <a:r>
              <a:rPr lang="en-US" dirty="0"/>
              <a:t> and good </a:t>
            </a:r>
            <a:r>
              <a:rPr lang="en-US" b="1" dirty="0"/>
              <a:t>reasons</a:t>
            </a:r>
          </a:p>
          <a:p>
            <a:pPr lvl="1" eaLnBrk="1" hangingPunct="1"/>
            <a:r>
              <a:rPr lang="en-US" b="0" dirty="0"/>
              <a:t>If you think the rules need to change – work to change them.</a:t>
            </a:r>
          </a:p>
          <a:p>
            <a:pPr lvl="1" eaLnBrk="1" hangingPunct="1"/>
            <a:endParaRPr lang="en-US" b="0" dirty="0"/>
          </a:p>
          <a:p>
            <a:pPr lvl="0" eaLnBrk="1" hangingPunct="1"/>
            <a:r>
              <a:rPr lang="en-GB" b="1" dirty="0">
                <a:effectLst/>
                <a:latin typeface="Arial" panose="020B0604020202020204" pitchFamily="34" charset="0"/>
                <a:ea typeface="Calibri" panose="020F0502020204030204" pitchFamily="34" charset="0"/>
                <a:cs typeface="Arial" panose="020B0604020202020204" pitchFamily="34" charset="0"/>
              </a:rPr>
              <a:t>Pablo Picasso </a:t>
            </a:r>
            <a:r>
              <a:rPr lang="en-GB" dirty="0">
                <a:effectLst/>
                <a:latin typeface="Arial" panose="020B0604020202020204" pitchFamily="34" charset="0"/>
                <a:ea typeface="Calibri" panose="020F0502020204030204" pitchFamily="34" charset="0"/>
                <a:cs typeface="Arial" panose="020B0604020202020204" pitchFamily="34" charset="0"/>
              </a:rPr>
              <a:t>said ‘Learn the rules like a pro so you can break them like an artist’ although that attribution might not survive a fact check – similar attributed to Dalai Lama.</a:t>
            </a:r>
            <a:endParaRPr lang="en-US" sz="1000" b="0"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5122"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5123"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F41B823A-BE8B-4C41-AA4F-63AB5F5BC95A}" type="slidenum">
              <a:rPr lang="en-US" sz="1200" b="0">
                <a:latin typeface="Arial" charset="0"/>
              </a:rPr>
              <a:pPr/>
              <a:t>17</a:t>
            </a:fld>
            <a:endParaRPr lang="en-US" sz="1200" b="0">
              <a:latin typeface="Arial" charset="0"/>
            </a:endParaRPr>
          </a:p>
        </p:txBody>
      </p:sp>
      <p:sp>
        <p:nvSpPr>
          <p:cNvPr id="31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5"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7170"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7171"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8ECB745B-FBC8-894D-9EA6-D2D60A7B5442}" type="slidenum">
              <a:rPr lang="en-US" sz="1200" b="0">
                <a:latin typeface="Arial" charset="0"/>
              </a:rPr>
              <a:pPr/>
              <a:t>18</a:t>
            </a:fld>
            <a:endParaRPr lang="en-US" sz="1200" b="0">
              <a:latin typeface="Arial" charset="0"/>
            </a:endParaRPr>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3" name="Rectangle 3"/>
          <p:cNvSpPr>
            <a:spLocks noGrp="1" noChangeArrowheads="1"/>
          </p:cNvSpPr>
          <p:nvPr>
            <p:ph type="body" idx="1"/>
          </p:nvPr>
        </p:nvSpPr>
        <p:spPr>
          <a:noFill/>
        </p:spPr>
        <p:txBody>
          <a:bodyPr/>
          <a:lstStyle/>
          <a:p>
            <a:pPr eaLnBrk="1" hangingPunct="1"/>
            <a:r>
              <a:rPr lang="en-US" altLang="en-US" dirty="0">
                <a:latin typeface="Arial" pitchFamily="34" charset="0"/>
              </a:rPr>
              <a:t>E.g.</a:t>
            </a:r>
            <a:r>
              <a:rPr lang="en-US" altLang="en-US" baseline="0" dirty="0">
                <a:latin typeface="Arial" pitchFamily="34" charset="0"/>
              </a:rPr>
              <a:t> – messy church, forest church, or café church</a:t>
            </a:r>
          </a:p>
          <a:p>
            <a:pPr eaLnBrk="1" hangingPunct="1"/>
            <a:endParaRPr lang="en-US" altLang="en-US" baseline="0" dirty="0">
              <a:latin typeface="Arial" pitchFamily="34" charset="0"/>
            </a:endParaRPr>
          </a:p>
          <a:p>
            <a:pPr eaLnBrk="1" hangingPunct="1"/>
            <a:r>
              <a:rPr lang="en-US" altLang="en-US" baseline="0" dirty="0">
                <a:latin typeface="Arial" pitchFamily="34" charset="0"/>
              </a:rPr>
              <a:t>Answer – none.</a:t>
            </a:r>
          </a:p>
          <a:p>
            <a:pPr eaLnBrk="1" hangingPunct="1"/>
            <a:r>
              <a:rPr lang="en-US" altLang="en-US" baseline="0" dirty="0">
                <a:latin typeface="Arial" pitchFamily="34" charset="0"/>
              </a:rPr>
              <a:t>Even Bishops’ Mission Orders do not have provision for different liturgical rules.</a:t>
            </a:r>
            <a:endParaRPr lang="en-US" alt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Worship and Mission-Shaped Church</a:t>
            </a:r>
          </a:p>
          <a:p>
            <a:endParaRPr lang="en-US" dirty="0"/>
          </a:p>
          <a:p>
            <a:r>
              <a:rPr lang="en-US" dirty="0"/>
              <a:t>We are only facing this struggle and this question because of a chronological</a:t>
            </a:r>
            <a:r>
              <a:rPr lang="en-US" baseline="0" dirty="0"/>
              <a:t> accident – important to remember, it’s not that Mission-shaped </a:t>
            </a:r>
            <a:r>
              <a:rPr lang="en-US" dirty="0"/>
              <a:t>C</a:t>
            </a:r>
            <a:r>
              <a:rPr lang="en-US" baseline="0" dirty="0"/>
              <a:t>hurch was already out there and then along came the liturgists with their CW ignoring it or squashing it.</a:t>
            </a:r>
            <a:endParaRPr lang="en-US" dirty="0"/>
          </a:p>
          <a:p>
            <a:endParaRPr lang="en-US" dirty="0"/>
          </a:p>
          <a:p>
            <a:r>
              <a:rPr lang="en-US" dirty="0"/>
              <a:t>If the latter had come before CW, the result might have been different.</a:t>
            </a:r>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19</a:t>
            </a:fld>
            <a:endParaRPr lang="en-US"/>
          </a:p>
        </p:txBody>
      </p:sp>
    </p:spTree>
    <p:extLst>
      <p:ext uri="{BB962C8B-B14F-4D97-AF65-F5344CB8AC3E}">
        <p14:creationId xmlns:p14="http://schemas.microsoft.com/office/powerpoint/2010/main" val="204389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a:t>
            </a:r>
            <a:r>
              <a:rPr lang="en-GB" b="1" i="1" baseline="0" dirty="0"/>
              <a:t>wo</a:t>
            </a:r>
            <a:r>
              <a:rPr lang="en-GB" baseline="0" dirty="0"/>
              <a:t> books about Common Worship. Not a cynical marketing ploy to capture the whole market – simply writing one helped me to see the need for the other.</a:t>
            </a:r>
            <a:endParaRPr lang="en-GB" dirty="0"/>
          </a:p>
          <a:p>
            <a:endParaRPr lang="en-GB" dirty="0"/>
          </a:p>
          <a:p>
            <a:r>
              <a:rPr lang="en-GB" b="1" baseline="0" dirty="0"/>
              <a:t>CW - You know there’s a problem because it needs a ‘simple guide’!</a:t>
            </a:r>
          </a:p>
          <a:p>
            <a:endParaRPr lang="en-GB" baseline="0" dirty="0"/>
          </a:p>
          <a:p>
            <a:r>
              <a:rPr lang="en-GB" baseline="0" dirty="0"/>
              <a:t>I think there is a problem – no one is addressing it – ‘don’t ask don’t tell’ approach pushes creativity and </a:t>
            </a:r>
            <a:r>
              <a:rPr lang="en-GB" baseline="0" dirty="0" err="1"/>
              <a:t>missional</a:t>
            </a:r>
            <a:r>
              <a:rPr lang="en-GB" baseline="0" dirty="0"/>
              <a:t> responses underground.</a:t>
            </a:r>
          </a:p>
          <a:p>
            <a:endParaRPr lang="en-GB" baseline="0" dirty="0"/>
          </a:p>
          <a:p>
            <a:r>
              <a:rPr lang="en-GB" baseline="0" dirty="0"/>
              <a:t>I’m going to tell you what the rules are – personally I think they need to change.</a:t>
            </a:r>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GB"/>
              <a:t>Mark Earey – Jan 2025</a:t>
            </a:r>
            <a:endParaRPr lang="en-US"/>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2</a:t>
            </a:fld>
            <a:endParaRPr lang="en-US"/>
          </a:p>
        </p:txBody>
      </p:sp>
    </p:spTree>
    <p:extLst>
      <p:ext uri="{BB962C8B-B14F-4D97-AF65-F5344CB8AC3E}">
        <p14:creationId xmlns:p14="http://schemas.microsoft.com/office/powerpoint/2010/main" val="249907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11266"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11267"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E2ECE8E3-604D-A24C-9C95-7529FE3FBD61}" type="slidenum">
              <a:rPr lang="en-US" sz="1200" b="0">
                <a:latin typeface="Arial" charset="0"/>
              </a:rPr>
              <a:pPr/>
              <a:t>20</a:t>
            </a:fld>
            <a:endParaRPr lang="en-US" sz="1200" b="0">
              <a:latin typeface="Arial" charset="0"/>
            </a:endParaRPr>
          </a:p>
        </p:txBody>
      </p:sp>
      <p:sp>
        <p:nvSpPr>
          <p:cNvPr id="305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269" name="Rectangle 3"/>
          <p:cNvSpPr>
            <a:spLocks noGrp="1" noChangeArrowheads="1"/>
          </p:cNvSpPr>
          <p:nvPr>
            <p:ph type="body" idx="1"/>
          </p:nvPr>
        </p:nvSpPr>
        <p:spPr>
          <a:noFill/>
        </p:spPr>
        <p:txBody>
          <a:bodyPr/>
          <a:lstStyle/>
          <a:p>
            <a:r>
              <a:rPr lang="en-US" b="1" dirty="0">
                <a:latin typeface="Helvetica" charset="0"/>
                <a:cs typeface="Helvetica" charset="0"/>
                <a:sym typeface="Helvetica" charset="0"/>
              </a:rPr>
              <a:t>What to</a:t>
            </a:r>
            <a:r>
              <a:rPr lang="en-US" b="1" baseline="0" dirty="0">
                <a:latin typeface="Helvetica" charset="0"/>
                <a:cs typeface="Helvetica" charset="0"/>
                <a:sym typeface="Helvetica" charset="0"/>
              </a:rPr>
              <a:t> do when texts and shape don’t work…</a:t>
            </a:r>
            <a:endParaRPr lang="en-US" b="1" dirty="0">
              <a:latin typeface="Helvetica" charset="0"/>
              <a:cs typeface="Helvetica" charset="0"/>
              <a:sym typeface="Helvetica" charset="0"/>
            </a:endParaRPr>
          </a:p>
          <a:p>
            <a:endParaRPr lang="en-US" dirty="0">
              <a:latin typeface="Helvetica" charset="0"/>
              <a:cs typeface="Helvetica" charset="0"/>
              <a:sym typeface="Helvetica" charset="0"/>
            </a:endParaRPr>
          </a:p>
          <a:p>
            <a:pPr eaLnBrk="1" hangingPunct="1"/>
            <a:r>
              <a:rPr lang="en-US" dirty="0"/>
              <a:t>Croft’s thinking about what makes a church </a:t>
            </a:r>
            <a:r>
              <a:rPr lang="ja-JP" altLang="en-US" dirty="0"/>
              <a:t>‘</a:t>
            </a:r>
            <a:r>
              <a:rPr lang="en-US" altLang="ja-JP" dirty="0"/>
              <a:t>Anglican</a:t>
            </a:r>
            <a:r>
              <a:rPr lang="ja-JP" altLang="en-US" dirty="0"/>
              <a:t>’</a:t>
            </a:r>
            <a:r>
              <a:rPr lang="en-US" altLang="ja-JP" dirty="0"/>
              <a:t> may well get applied to worship.</a:t>
            </a:r>
            <a:endParaRPr lang="en-US" dirty="0"/>
          </a:p>
          <a:p>
            <a:pPr lvl="1" eaLnBrk="1" hangingPunct="1"/>
            <a:r>
              <a:rPr lang="en-US" dirty="0"/>
              <a:t>Not </a:t>
            </a:r>
            <a:r>
              <a:rPr lang="en-US" b="1" dirty="0"/>
              <a:t>TEXTS</a:t>
            </a:r>
            <a:r>
              <a:rPr lang="en-US" dirty="0"/>
              <a:t> (BCP,</a:t>
            </a:r>
            <a:r>
              <a:rPr lang="en-US" baseline="0" dirty="0"/>
              <a:t> CW</a:t>
            </a:r>
            <a:r>
              <a:rPr lang="en-US" dirty="0"/>
              <a:t>, etc.)</a:t>
            </a:r>
          </a:p>
          <a:p>
            <a:pPr lvl="1" eaLnBrk="1" hangingPunct="1"/>
            <a:r>
              <a:rPr lang="en-US" dirty="0"/>
              <a:t>Not </a:t>
            </a:r>
            <a:r>
              <a:rPr lang="en-US" b="1" dirty="0"/>
              <a:t>SHAPE</a:t>
            </a:r>
            <a:r>
              <a:rPr lang="en-US" dirty="0"/>
              <a:t> – Dix, the shape</a:t>
            </a:r>
            <a:r>
              <a:rPr lang="en-US" baseline="0" dirty="0"/>
              <a:t> and structure of services (now seen as more complicated historically)</a:t>
            </a:r>
            <a:endParaRPr lang="en-US" dirty="0"/>
          </a:p>
          <a:p>
            <a:pPr lvl="1" eaLnBrk="1" hangingPunct="1"/>
            <a:r>
              <a:rPr lang="en-US" dirty="0"/>
              <a:t>but </a:t>
            </a:r>
            <a:r>
              <a:rPr lang="en-US" b="1" dirty="0"/>
              <a:t>VALUES</a:t>
            </a:r>
            <a:r>
              <a:rPr lang="en-US" dirty="0"/>
              <a:t> – e.g. </a:t>
            </a:r>
            <a:r>
              <a:rPr lang="ja-JP" altLang="en-US" dirty="0"/>
              <a:t>‘</a:t>
            </a:r>
            <a:r>
              <a:rPr lang="en-US" altLang="ja-JP" dirty="0"/>
              <a:t>worship accessible for everyone</a:t>
            </a:r>
            <a:r>
              <a:rPr lang="ja-JP" altLang="en-US" dirty="0"/>
              <a:t>’</a:t>
            </a:r>
            <a:endParaRPr lang="en-US" altLang="ja-JP" dirty="0"/>
          </a:p>
          <a:p>
            <a:endParaRPr lang="en-US" dirty="0">
              <a:latin typeface="Helvetica" charset="0"/>
              <a:cs typeface="Helvetica" charset="0"/>
              <a:sym typeface="Helvetica" charset="0"/>
            </a:endParaRPr>
          </a:p>
          <a:p>
            <a:r>
              <a:rPr lang="en-US" dirty="0">
                <a:latin typeface="Helvetica" charset="0"/>
                <a:cs typeface="Helvetica" charset="0"/>
                <a:sym typeface="Helvetica" charset="0"/>
              </a:rPr>
              <a:t>My suggestion - key value is to be </a:t>
            </a:r>
            <a:r>
              <a:rPr lang="en-US" b="1" dirty="0">
                <a:latin typeface="Helvetica" charset="0"/>
                <a:cs typeface="Helvetica" charset="0"/>
                <a:sym typeface="Helvetica" charset="0"/>
              </a:rPr>
              <a:t>contextual</a:t>
            </a:r>
            <a:r>
              <a:rPr lang="en-US" dirty="0">
                <a:latin typeface="Helvetica" charset="0"/>
                <a:cs typeface="Helvetica" charset="0"/>
                <a:sym typeface="Helvetica" charset="0"/>
              </a:rPr>
              <a:t> (indigenous and catholic) - Rowan Williams in </a:t>
            </a:r>
            <a:r>
              <a:rPr lang="en-US" i="1" dirty="0">
                <a:latin typeface="Helvetica" charset="0"/>
                <a:cs typeface="Helvetica" charset="0"/>
                <a:sym typeface="Helvetica" charset="0"/>
              </a:rPr>
              <a:t>Identity of Anglican Worship</a:t>
            </a:r>
          </a:p>
          <a:p>
            <a:endParaRPr lang="en-US" i="1" dirty="0">
              <a:latin typeface="Helvetica" charset="0"/>
              <a:cs typeface="Helvetica" charset="0"/>
              <a:sym typeface="Helvetica" charset="0"/>
            </a:endParaRPr>
          </a:p>
          <a:p>
            <a:r>
              <a:rPr lang="en-US" i="1" dirty="0">
                <a:latin typeface="Helvetica" charset="0"/>
                <a:cs typeface="Helvetica" charset="0"/>
                <a:sym typeface="Helvetica" charset="0"/>
              </a:rPr>
              <a:t>This would be about </a:t>
            </a:r>
            <a:r>
              <a:rPr lang="en-US" b="1" i="1" dirty="0">
                <a:latin typeface="Helvetica" charset="0"/>
                <a:cs typeface="Helvetica" charset="0"/>
                <a:sym typeface="Helvetica" charset="0"/>
              </a:rPr>
              <a:t>processes</a:t>
            </a:r>
            <a:r>
              <a:rPr lang="en-US" i="1" dirty="0">
                <a:latin typeface="Helvetica" charset="0"/>
                <a:cs typeface="Helvetica" charset="0"/>
                <a:sym typeface="Helvetica" charset="0"/>
              </a:rPr>
              <a:t> as much as </a:t>
            </a:r>
            <a:r>
              <a:rPr lang="en-US" b="1" i="1" dirty="0">
                <a:latin typeface="Helvetica" charset="0"/>
                <a:cs typeface="Helvetica" charset="0"/>
                <a:sym typeface="Helvetica" charset="0"/>
              </a:rPr>
              <a:t>content</a:t>
            </a:r>
            <a:r>
              <a:rPr lang="en-US" i="1" dirty="0">
                <a:latin typeface="Helvetica" charset="0"/>
                <a:cs typeface="Helvetica" charset="0"/>
                <a:sym typeface="Helvetica" charset="0"/>
              </a:rPr>
              <a:t>.</a:t>
            </a:r>
          </a:p>
        </p:txBody>
      </p:sp>
    </p:spTree>
    <p:extLst>
      <p:ext uri="{BB962C8B-B14F-4D97-AF65-F5344CB8AC3E}">
        <p14:creationId xmlns:p14="http://schemas.microsoft.com/office/powerpoint/2010/main" val="944403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Taking the principle of Local and Catholic – but moving the </a:t>
            </a:r>
            <a:r>
              <a:rPr lang="en-US" b="1" dirty="0" err="1"/>
              <a:t>centre</a:t>
            </a:r>
            <a:r>
              <a:rPr lang="en-US" b="1" baseline="0" dirty="0"/>
              <a:t> of gravity more to the local and more towards trust.</a:t>
            </a:r>
          </a:p>
          <a:p>
            <a:endParaRPr lang="en-US" b="1" baseline="0" dirty="0"/>
          </a:p>
          <a:p>
            <a:r>
              <a:rPr lang="en-US" b="1" baseline="0" dirty="0"/>
              <a:t>BCP</a:t>
            </a:r>
            <a:r>
              <a:rPr lang="en-US" b="0" baseline="0" dirty="0"/>
              <a:t> – majors on being connected – content shared across whole church.</a:t>
            </a:r>
          </a:p>
          <a:p>
            <a:r>
              <a:rPr lang="en-US" b="1" baseline="0" dirty="0"/>
              <a:t>CW (and before)</a:t>
            </a:r>
            <a:r>
              <a:rPr lang="en-US" b="0" baseline="0" dirty="0"/>
              <a:t> – starts to allow for this to be </a:t>
            </a:r>
            <a:r>
              <a:rPr lang="en-US" b="0" baseline="0" dirty="0" err="1"/>
              <a:t>contextualised</a:t>
            </a:r>
            <a:r>
              <a:rPr lang="en-US" b="0" baseline="0" dirty="0"/>
              <a:t> – still assumes a norm that you adapt (inculturation rather than enculturation)</a:t>
            </a:r>
          </a:p>
          <a:p>
            <a:endParaRPr lang="en-US" b="0" baseline="0" dirty="0"/>
          </a:p>
          <a:p>
            <a:r>
              <a:rPr lang="en-US" b="0" baseline="0" dirty="0"/>
              <a:t>What about new situations – NWCs, </a:t>
            </a:r>
            <a:r>
              <a:rPr lang="en-US" b="0" baseline="0" dirty="0" err="1"/>
              <a:t>F</a:t>
            </a:r>
            <a:r>
              <a:rPr lang="en-US" dirty="0" err="1"/>
              <a:t>E</a:t>
            </a:r>
            <a:r>
              <a:rPr lang="en-US" b="0" baseline="0" dirty="0" err="1"/>
              <a:t>xp</a:t>
            </a:r>
            <a:r>
              <a:rPr lang="en-US" b="0" baseline="0" dirty="0"/>
              <a:t>, Messy Church etc. – let alone Parish Church doing things differently – situations CW doesn’t seem to fit.</a:t>
            </a:r>
          </a:p>
          <a:p>
            <a:r>
              <a:rPr lang="en-US" b="1" baseline="0" dirty="0"/>
              <a:t>Post-CW </a:t>
            </a:r>
            <a:r>
              <a:rPr lang="en-US" b="0" baseline="0" dirty="0"/>
              <a:t>– not just </a:t>
            </a:r>
            <a:r>
              <a:rPr lang="en-US" b="1" baseline="0" dirty="0"/>
              <a:t>adapting a norm</a:t>
            </a:r>
            <a:r>
              <a:rPr lang="en-US" b="0" baseline="0" dirty="0"/>
              <a:t>, but </a:t>
            </a:r>
            <a:r>
              <a:rPr lang="en-US" b="1" baseline="0" dirty="0"/>
              <a:t>context-driven</a:t>
            </a:r>
            <a:r>
              <a:rPr lang="en-US" b="0" baseline="0" dirty="0"/>
              <a:t> approach – start with context and then improvise with the tradition in mind.</a:t>
            </a:r>
            <a:endParaRPr lang="en-US" b="0" dirty="0"/>
          </a:p>
          <a:p>
            <a:endParaRPr lang="en-US" dirty="0"/>
          </a:p>
          <a:p>
            <a:r>
              <a:rPr lang="en-US" dirty="0"/>
              <a:t>Trust</a:t>
            </a:r>
            <a:r>
              <a:rPr lang="en-US" baseline="0" dirty="0"/>
              <a:t> with accountability is the basic model I suggest as alternative.</a:t>
            </a:r>
            <a:endParaRPr lang="en-US" dirty="0"/>
          </a:p>
          <a:p>
            <a:r>
              <a:rPr lang="en-US" dirty="0"/>
              <a:t>You need </a:t>
            </a:r>
            <a:r>
              <a:rPr lang="en-US" b="1" dirty="0"/>
              <a:t>trust</a:t>
            </a:r>
            <a:r>
              <a:rPr lang="en-US" dirty="0"/>
              <a:t>, because</a:t>
            </a:r>
            <a:r>
              <a:rPr lang="en-US" baseline="0" dirty="0"/>
              <a:t> otherwise you de-skill people and they don’t take responsibility for their own actions and choices</a:t>
            </a:r>
          </a:p>
          <a:p>
            <a:r>
              <a:rPr lang="en-US" baseline="0" dirty="0"/>
              <a:t>You need </a:t>
            </a:r>
            <a:r>
              <a:rPr lang="en-US" b="1" baseline="0" dirty="0"/>
              <a:t>accountability</a:t>
            </a:r>
            <a:r>
              <a:rPr lang="en-US" baseline="0" dirty="0"/>
              <a:t>, because we are not a congregational denomination – we have responsibilities to the wider church, geographically and chronologically.</a:t>
            </a:r>
          </a:p>
          <a:p>
            <a:endParaRPr lang="en-US" baseline="0" dirty="0"/>
          </a:p>
          <a:p>
            <a:r>
              <a:rPr lang="en-US" baseline="0" dirty="0"/>
              <a:t>Can we </a:t>
            </a:r>
            <a:r>
              <a:rPr lang="en-US" b="1" baseline="0" dirty="0"/>
              <a:t>stretch trust</a:t>
            </a:r>
            <a:r>
              <a:rPr lang="en-US" baseline="0" dirty="0"/>
              <a:t>, so that accountability comes not from </a:t>
            </a:r>
            <a:r>
              <a:rPr lang="en-US" b="1" baseline="0" dirty="0"/>
              <a:t>content</a:t>
            </a:r>
            <a:r>
              <a:rPr lang="en-US" baseline="0" dirty="0"/>
              <a:t> but from </a:t>
            </a:r>
            <a:r>
              <a:rPr lang="en-US" b="1" baseline="0" dirty="0"/>
              <a:t>process</a:t>
            </a:r>
            <a:r>
              <a:rPr lang="en-US" baseline="0" dirty="0"/>
              <a:t>. </a:t>
            </a:r>
          </a:p>
          <a:p>
            <a:endParaRPr lang="en-US" sz="1200" dirty="0">
              <a:solidFill>
                <a:prstClr val="black"/>
              </a:solidFill>
              <a:latin typeface="Verdana"/>
            </a:endParaRPr>
          </a:p>
          <a:p>
            <a:r>
              <a:rPr lang="en-US" b="1" baseline="0" dirty="0"/>
              <a:t>C of E liturgy rules assume that the way to get good worship is by applying the right rules.</a:t>
            </a:r>
          </a:p>
          <a:p>
            <a:r>
              <a:rPr lang="en-US" dirty="0"/>
              <a:t>M</a:t>
            </a:r>
            <a:r>
              <a:rPr lang="en-US" baseline="0" dirty="0"/>
              <a:t>ore important thing is to get good worship by nurturing good worship leaders, who are not afraid to make mistakes but who are also forced to take responsibility for their actions through a process of accountability.</a:t>
            </a:r>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21</a:t>
            </a:fld>
            <a:endParaRPr lang="en-US"/>
          </a:p>
        </p:txBody>
      </p:sp>
    </p:spTree>
    <p:extLst>
      <p:ext uri="{BB962C8B-B14F-4D97-AF65-F5344CB8AC3E}">
        <p14:creationId xmlns:p14="http://schemas.microsoft.com/office/powerpoint/2010/main" val="183407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80898" name="Rectangle 2"/>
          <p:cNvSpPr>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r>
              <a:rPr lang="en-US" dirty="0">
                <a:latin typeface="Helvetica" charset="0"/>
                <a:cs typeface="Helvetica" charset="0"/>
                <a:sym typeface="Helvetica" charset="0"/>
              </a:rPr>
              <a:t>In a </a:t>
            </a:r>
            <a:r>
              <a:rPr lang="en-US" dirty="0" err="1">
                <a:latin typeface="Helvetica" charset="0"/>
                <a:cs typeface="Helvetica" charset="0"/>
                <a:sym typeface="Helvetica" charset="0"/>
              </a:rPr>
              <a:t>centred</a:t>
            </a:r>
            <a:r>
              <a:rPr lang="en-US" dirty="0">
                <a:latin typeface="Helvetica" charset="0"/>
                <a:cs typeface="Helvetica" charset="0"/>
                <a:sym typeface="Helvetica" charset="0"/>
              </a:rPr>
              <a:t> set, what is </a:t>
            </a:r>
            <a:r>
              <a:rPr lang="en-US" dirty="0">
                <a:latin typeface="Arial"/>
                <a:cs typeface="Helvetica" charset="0"/>
                <a:sym typeface="Helvetica" charset="0"/>
              </a:rPr>
              <a:t>‘</a:t>
            </a:r>
            <a:r>
              <a:rPr lang="en-US" dirty="0">
                <a:latin typeface="Helvetica" charset="0"/>
                <a:cs typeface="Helvetica" charset="0"/>
                <a:sym typeface="Helvetica" charset="0"/>
              </a:rPr>
              <a:t>okay</a:t>
            </a:r>
            <a:r>
              <a:rPr lang="en-US" dirty="0">
                <a:latin typeface="Arial"/>
                <a:cs typeface="Helvetica" charset="0"/>
                <a:sym typeface="Helvetica" charset="0"/>
              </a:rPr>
              <a:t>’</a:t>
            </a:r>
            <a:r>
              <a:rPr lang="en-US" dirty="0">
                <a:latin typeface="Helvetica" charset="0"/>
                <a:cs typeface="Helvetica" charset="0"/>
                <a:sym typeface="Helvetica" charset="0"/>
              </a:rPr>
              <a:t> is not a boundary, but a benchmark at the centre. What is at the core is clear - but boundaries are not policed.</a:t>
            </a:r>
          </a:p>
          <a:p>
            <a:endParaRPr lang="en-US" dirty="0">
              <a:latin typeface="Helvetica" charset="0"/>
              <a:cs typeface="Helvetica" charset="0"/>
              <a:sym typeface="Helvetica"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87042" name="Rectangle 2"/>
          <p:cNvSpPr>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r>
              <a:rPr lang="en-US" dirty="0">
                <a:latin typeface="Helvetica" charset="0"/>
                <a:cs typeface="Helvetica" charset="0"/>
                <a:sym typeface="Helvetica" charset="0"/>
              </a:rPr>
              <a:t>In worship terms the Church of England has operated both approaches.</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Turn to hymnody and song and you can sing any old heresy you like… or can you?</a:t>
            </a:r>
          </a:p>
          <a:p>
            <a:r>
              <a:rPr lang="en-US" dirty="0">
                <a:latin typeface="Helvetica" charset="0"/>
                <a:cs typeface="Helvetica" charset="0"/>
                <a:sym typeface="Helvetica" charset="0"/>
              </a:rPr>
              <a:t>For hymnody, there has been a </a:t>
            </a:r>
            <a:r>
              <a:rPr lang="en-US" b="1" dirty="0" err="1">
                <a:latin typeface="Helvetica" charset="0"/>
                <a:cs typeface="Helvetica" charset="0"/>
                <a:sym typeface="Helvetica" charset="0"/>
              </a:rPr>
              <a:t>centred</a:t>
            </a:r>
            <a:r>
              <a:rPr lang="en-US" dirty="0">
                <a:latin typeface="Helvetica" charset="0"/>
                <a:cs typeface="Helvetica" charset="0"/>
                <a:sym typeface="Helvetica" charset="0"/>
              </a:rPr>
              <a:t> approach - no fixed hymnbook, but a certain </a:t>
            </a:r>
            <a:r>
              <a:rPr lang="ja-JP" altLang="en-US" dirty="0">
                <a:latin typeface="Arial"/>
                <a:cs typeface="Helvetica" charset="0"/>
                <a:sym typeface="Helvetica" charset="0"/>
              </a:rPr>
              <a:t>‘</a:t>
            </a:r>
            <a:r>
              <a:rPr lang="en-US" dirty="0">
                <a:latin typeface="Helvetica" charset="0"/>
                <a:cs typeface="Helvetica" charset="0"/>
                <a:sym typeface="Helvetica" charset="0"/>
              </a:rPr>
              <a:t>range</a:t>
            </a:r>
            <a:r>
              <a:rPr lang="ja-JP" altLang="en-US" dirty="0">
                <a:latin typeface="Arial"/>
                <a:cs typeface="Helvetica" charset="0"/>
                <a:sym typeface="Helvetica" charset="0"/>
              </a:rPr>
              <a:t>’</a:t>
            </a:r>
            <a:r>
              <a:rPr lang="en-US" dirty="0">
                <a:latin typeface="Helvetica" charset="0"/>
                <a:cs typeface="Helvetica" charset="0"/>
                <a:sym typeface="Helvetica" charset="0"/>
              </a:rPr>
              <a:t> which pointed towards the Anglican-ness of what was being done.</a:t>
            </a:r>
          </a:p>
          <a:p>
            <a:r>
              <a:rPr lang="en-US" dirty="0">
                <a:latin typeface="Helvetica" charset="0"/>
                <a:cs typeface="Helvetica" charset="0"/>
                <a:sym typeface="Helvetica" charset="0"/>
              </a:rPr>
              <a:t>In more recent years, different</a:t>
            </a:r>
            <a:r>
              <a:rPr lang="en-US" baseline="0" dirty="0">
                <a:latin typeface="Helvetica" charset="0"/>
                <a:cs typeface="Helvetica" charset="0"/>
                <a:sym typeface="Helvetica" charset="0"/>
              </a:rPr>
              <a:t> repertoire has appeared</a:t>
            </a:r>
            <a:r>
              <a:rPr lang="en-US" dirty="0">
                <a:latin typeface="Helvetica" charset="0"/>
                <a:cs typeface="Helvetica" charset="0"/>
                <a:sym typeface="Helvetica" charset="0"/>
              </a:rPr>
              <a:t>, but that doesn</a:t>
            </a:r>
            <a:r>
              <a:rPr lang="en-US" dirty="0">
                <a:latin typeface="Arial"/>
                <a:cs typeface="Helvetica" charset="0"/>
                <a:sym typeface="Helvetica" charset="0"/>
              </a:rPr>
              <a:t>’</a:t>
            </a:r>
            <a:r>
              <a:rPr lang="en-US" dirty="0">
                <a:latin typeface="Helvetica" charset="0"/>
                <a:cs typeface="Helvetica" charset="0"/>
                <a:sym typeface="Helvetica" charset="0"/>
              </a:rPr>
              <a:t>t mean that </a:t>
            </a:r>
            <a:r>
              <a:rPr lang="en-US" i="1" dirty="0">
                <a:latin typeface="Helvetica" charset="0"/>
                <a:cs typeface="Helvetica" charset="0"/>
                <a:sym typeface="Helvetica" charset="0"/>
              </a:rPr>
              <a:t>anything</a:t>
            </a:r>
            <a:r>
              <a:rPr lang="en-US" dirty="0">
                <a:latin typeface="Helvetica" charset="0"/>
                <a:cs typeface="Helvetica" charset="0"/>
                <a:sym typeface="Helvetica" charset="0"/>
              </a:rPr>
              <a:t> is acceptable for Anglicans to sing.</a:t>
            </a:r>
          </a:p>
          <a:p>
            <a:endParaRPr lang="en-US" dirty="0">
              <a:latin typeface="Helvetica" charset="0"/>
              <a:cs typeface="Helvetica" charset="0"/>
              <a:sym typeface="Helvetica" charset="0"/>
            </a:endParaRPr>
          </a:p>
          <a:p>
            <a:r>
              <a:rPr lang="en-US" dirty="0">
                <a:latin typeface="Helvetica" charset="0"/>
                <a:cs typeface="Helvetica" charset="0"/>
                <a:sym typeface="Helvetica" charset="0"/>
              </a:rPr>
              <a:t>KEY POINT - </a:t>
            </a:r>
            <a:r>
              <a:rPr lang="en-US" b="1" dirty="0">
                <a:latin typeface="Helvetica" charset="0"/>
                <a:cs typeface="Helvetica" charset="0"/>
                <a:sym typeface="Helvetica" charset="0"/>
              </a:rPr>
              <a:t>C of E deals with songs on trust.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24</a:t>
            </a:fld>
            <a:endParaRPr lang="en-US"/>
          </a:p>
        </p:txBody>
      </p:sp>
    </p:spTree>
    <p:extLst>
      <p:ext uri="{BB962C8B-B14F-4D97-AF65-F5344CB8AC3E}">
        <p14:creationId xmlns:p14="http://schemas.microsoft.com/office/powerpoint/2010/main" val="2605005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53250"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53251"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A1D92A1B-C6A9-C540-A029-4853C799720A}" type="slidenum">
              <a:rPr lang="en-US" sz="1200" b="0">
                <a:latin typeface="Arial" charset="0"/>
              </a:rPr>
              <a:pPr/>
              <a:t>25</a:t>
            </a:fld>
            <a:endParaRPr lang="en-US" sz="1200" b="0">
              <a:latin typeface="Arial" charset="0"/>
            </a:endParaRPr>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3" name="Rectangle 3"/>
          <p:cNvSpPr>
            <a:spLocks noGrp="1" noChangeArrowheads="1"/>
          </p:cNvSpPr>
          <p:nvPr>
            <p:ph type="body" idx="1"/>
          </p:nvPr>
        </p:nvSpPr>
        <p:spPr>
          <a:noFill/>
        </p:spPr>
        <p:txBody>
          <a:bodyPr/>
          <a:lstStyle/>
          <a:p>
            <a:pPr eaLnBrk="1" hangingPunct="1"/>
            <a:r>
              <a:rPr lang="en-US" altLang="en-US" b="1" dirty="0">
                <a:latin typeface="Arial" pitchFamily="34" charset="0"/>
              </a:rPr>
              <a:t>B5.1</a:t>
            </a:r>
          </a:p>
          <a:p>
            <a:pPr lvl="1" eaLnBrk="1" hangingPunct="1"/>
            <a:r>
              <a:rPr lang="en-US" altLang="en-US" dirty="0">
                <a:latin typeface="Arial" pitchFamily="34" charset="0"/>
              </a:rPr>
              <a:t>Useful for changes to presidential text (e.g. inclusive language)</a:t>
            </a:r>
          </a:p>
          <a:p>
            <a:pPr lvl="1" eaLnBrk="1" hangingPunct="1"/>
            <a:r>
              <a:rPr lang="en-US" altLang="en-US" dirty="0">
                <a:latin typeface="Arial" pitchFamily="34" charset="0"/>
              </a:rPr>
              <a:t>No substantial importance means you are not attempting to change the doctrine being expressed (e.g. change </a:t>
            </a:r>
            <a:r>
              <a:rPr lang="ja-JP" altLang="en-US" dirty="0">
                <a:latin typeface="Arial" pitchFamily="34" charset="0"/>
              </a:rPr>
              <a:t>‘</a:t>
            </a:r>
            <a:r>
              <a:rPr lang="en-US" altLang="ja-JP" dirty="0">
                <a:latin typeface="Arial" pitchFamily="34" charset="0"/>
              </a:rPr>
              <a:t>saints</a:t>
            </a:r>
            <a:r>
              <a:rPr lang="ja-JP" altLang="en-US" dirty="0">
                <a:latin typeface="Arial" pitchFamily="34" charset="0"/>
              </a:rPr>
              <a:t>’</a:t>
            </a:r>
            <a:r>
              <a:rPr lang="en-US" altLang="ja-JP" dirty="0">
                <a:latin typeface="Arial" pitchFamily="34" charset="0"/>
              </a:rPr>
              <a:t> to </a:t>
            </a:r>
            <a:r>
              <a:rPr lang="ja-JP" altLang="en-US" dirty="0">
                <a:latin typeface="Arial" pitchFamily="34" charset="0"/>
              </a:rPr>
              <a:t>‘</a:t>
            </a:r>
            <a:r>
              <a:rPr lang="en-US" altLang="ja-JP" dirty="0">
                <a:latin typeface="Arial" pitchFamily="34" charset="0"/>
              </a:rPr>
              <a:t>God</a:t>
            </a:r>
            <a:r>
              <a:rPr lang="ja-JP" altLang="en-US" dirty="0">
                <a:latin typeface="Arial" pitchFamily="34" charset="0"/>
              </a:rPr>
              <a:t>’</a:t>
            </a:r>
            <a:r>
              <a:rPr lang="en-US" altLang="ja-JP" dirty="0">
                <a:latin typeface="Arial" pitchFamily="34" charset="0"/>
              </a:rPr>
              <a:t>s people</a:t>
            </a:r>
            <a:r>
              <a:rPr lang="ja-JP" altLang="en-US" dirty="0">
                <a:latin typeface="Arial" pitchFamily="34" charset="0"/>
              </a:rPr>
              <a:t>’</a:t>
            </a:r>
            <a:r>
              <a:rPr lang="en-US" altLang="ja-JP" dirty="0">
                <a:latin typeface="Arial" pitchFamily="34" charset="0"/>
              </a:rPr>
              <a:t> in Eucharistic Prayer; cf. change to </a:t>
            </a:r>
            <a:r>
              <a:rPr lang="ja-JP" altLang="en-US" dirty="0">
                <a:latin typeface="Arial" pitchFamily="34" charset="0"/>
              </a:rPr>
              <a:t>‘</a:t>
            </a:r>
            <a:r>
              <a:rPr lang="en-US" altLang="ja-JP" dirty="0">
                <a:latin typeface="Arial" pitchFamily="34" charset="0"/>
              </a:rPr>
              <a:t>that this sacrifice may be offered to God…</a:t>
            </a:r>
            <a:r>
              <a:rPr lang="ja-JP" altLang="en-US" dirty="0">
                <a:latin typeface="Arial" pitchFamily="34" charset="0"/>
              </a:rPr>
              <a:t>’</a:t>
            </a:r>
            <a:r>
              <a:rPr lang="en-US" altLang="ja-JP" dirty="0">
                <a:latin typeface="Arial" pitchFamily="34" charset="0"/>
              </a:rPr>
              <a:t>)</a:t>
            </a:r>
          </a:p>
          <a:p>
            <a:pPr lvl="1" eaLnBrk="1" hangingPunct="1"/>
            <a:endParaRPr lang="en-US" altLang="en-US" dirty="0">
              <a:latin typeface="Arial" pitchFamily="34" charset="0"/>
            </a:endParaRPr>
          </a:p>
          <a:p>
            <a:pPr lvl="0" eaLnBrk="1" hangingPunct="1"/>
            <a:r>
              <a:rPr lang="en-US" altLang="en-US" dirty="0">
                <a:latin typeface="Arial" pitchFamily="34" charset="0"/>
              </a:rPr>
              <a:t>e.g. ‘</a:t>
            </a:r>
            <a:r>
              <a:rPr lang="en-US" altLang="en-US" u="sng" dirty="0">
                <a:latin typeface="Arial" pitchFamily="34" charset="0"/>
              </a:rPr>
              <a:t>Jesus</a:t>
            </a:r>
            <a:r>
              <a:rPr lang="en-US" altLang="en-US" baseline="0" dirty="0">
                <a:latin typeface="Arial" pitchFamily="34" charset="0"/>
              </a:rPr>
              <a:t> claims you for his own’, instead of ‘Christ’ in baptism of 2 </a:t>
            </a:r>
            <a:r>
              <a:rPr lang="en-US" altLang="en-US" baseline="0" dirty="0" err="1">
                <a:latin typeface="Arial" pitchFamily="34" charset="0"/>
              </a:rPr>
              <a:t>yr</a:t>
            </a:r>
            <a:r>
              <a:rPr lang="en-US" altLang="en-US" baseline="0" dirty="0">
                <a:latin typeface="Arial" pitchFamily="34" charset="0"/>
              </a:rPr>
              <a:t> old</a:t>
            </a:r>
          </a:p>
          <a:p>
            <a:pPr lvl="0" eaLnBrk="1" hangingPunct="1"/>
            <a:endParaRPr lang="en-US" altLang="en-US" baseline="0" dirty="0">
              <a:latin typeface="Arial" pitchFamily="34" charset="0"/>
            </a:endParaRPr>
          </a:p>
          <a:p>
            <a:pPr lvl="0" eaLnBrk="1" hangingPunct="1"/>
            <a:r>
              <a:rPr lang="en-US" altLang="en-US" b="1" baseline="0" dirty="0">
                <a:latin typeface="Arial" pitchFamily="34" charset="0"/>
              </a:rPr>
              <a:t>B5.2</a:t>
            </a:r>
            <a:r>
              <a:rPr lang="en-US" altLang="en-US" baseline="0" dirty="0">
                <a:latin typeface="Arial" pitchFamily="34" charset="0"/>
              </a:rPr>
              <a:t> See guidance in </a:t>
            </a:r>
            <a:r>
              <a:rPr lang="en-US" altLang="en-US" b="1" baseline="0" dirty="0">
                <a:latin typeface="Arial" pitchFamily="34" charset="0"/>
              </a:rPr>
              <a:t>NPW p. 52</a:t>
            </a:r>
            <a:r>
              <a:rPr lang="en-US" altLang="en-US" baseline="0" dirty="0">
                <a:latin typeface="Arial" pitchFamily="34" charset="0"/>
              </a:rPr>
              <a:t> about what this might mean (including, take account of where Synod has carefully not changed BCP doctrinal emphasis).</a:t>
            </a:r>
            <a:endParaRPr lang="en-US" altLang="en-US"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dirty="0">
                <a:latin typeface="Arial" pitchFamily="34" charset="0"/>
              </a:rPr>
              <a:t>ALLOWED</a:t>
            </a:r>
          </a:p>
          <a:p>
            <a:pPr marL="461963" marR="0" lvl="1" indent="-171450" algn="l" defTabSz="914400" rtl="0" eaLnBrk="0" fontAlgn="base" latinLnBrk="0" hangingPunct="0">
              <a:lnSpc>
                <a:spcPct val="100000"/>
              </a:lnSpc>
              <a:spcBef>
                <a:spcPct val="30000"/>
              </a:spcBef>
              <a:spcAft>
                <a:spcPct val="0"/>
              </a:spcAft>
              <a:buClrTx/>
              <a:buSzTx/>
              <a:tabLst/>
              <a:defRPr/>
            </a:pPr>
            <a:r>
              <a:rPr lang="en-GB" altLang="en-US" b="1" dirty="0">
                <a:latin typeface="Arial" pitchFamily="34" charset="0"/>
              </a:rPr>
              <a:t>Commended</a:t>
            </a:r>
            <a:r>
              <a:rPr lang="en-GB" altLang="en-US" b="0" dirty="0">
                <a:latin typeface="Arial" pitchFamily="34" charset="0"/>
              </a:rPr>
              <a:t> – explain using ‘Communion’ and ‘Good Friday’</a:t>
            </a:r>
          </a:p>
          <a:p>
            <a:pPr marL="461963" marR="0" lvl="1" indent="-171450" algn="l" defTabSz="914400" rtl="0" eaLnBrk="0" fontAlgn="base" latinLnBrk="0" hangingPunct="0">
              <a:lnSpc>
                <a:spcPct val="100000"/>
              </a:lnSpc>
              <a:spcBef>
                <a:spcPct val="30000"/>
              </a:spcBef>
              <a:spcAft>
                <a:spcPct val="0"/>
              </a:spcAft>
              <a:buClrTx/>
              <a:buSzTx/>
              <a:tabLst/>
              <a:defRPr/>
            </a:pPr>
            <a:r>
              <a:rPr lang="en-GB" altLang="en-US" b="1" dirty="0">
                <a:latin typeface="Arial" pitchFamily="34" charset="0"/>
              </a:rPr>
              <a:t>Unofficial material </a:t>
            </a:r>
            <a:r>
              <a:rPr lang="en-GB" altLang="en-US" b="0" dirty="0">
                <a:latin typeface="Arial" pitchFamily="34" charset="0"/>
              </a:rPr>
              <a:t>– e.g. Iona intercessions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dirty="0">
                <a:latin typeface="Arial" pitchFamily="34" charset="0"/>
              </a:rPr>
              <a:t>Common Worship</a:t>
            </a:r>
            <a:r>
              <a:rPr lang="en-GB" altLang="en-US" dirty="0">
                <a:latin typeface="Arial" pitchFamily="34" charset="0"/>
              </a:rPr>
              <a:t>…</a:t>
            </a:r>
          </a:p>
          <a:p>
            <a:pPr marL="461963" marR="0" lvl="1" indent="-171450" algn="l" defTabSz="914400" rtl="0" eaLnBrk="0" fontAlgn="base" latinLnBrk="0" hangingPunct="0">
              <a:lnSpc>
                <a:spcPct val="100000"/>
              </a:lnSpc>
              <a:spcBef>
                <a:spcPct val="30000"/>
              </a:spcBef>
              <a:spcAft>
                <a:spcPct val="0"/>
              </a:spcAft>
              <a:buClrTx/>
              <a:buSzTx/>
              <a:tabLst/>
              <a:defRPr/>
            </a:pPr>
            <a:r>
              <a:rPr lang="en-GB" altLang="en-US" b="1" dirty="0">
                <a:latin typeface="Arial" pitchFamily="34" charset="0"/>
              </a:rPr>
              <a:t>Includes</a:t>
            </a:r>
            <a:r>
              <a:rPr lang="en-GB" altLang="en-US" dirty="0">
                <a:latin typeface="Arial" pitchFamily="34" charset="0"/>
              </a:rPr>
              <a:t> wide range – from some BCP content through to ‘commended’ (mainly seasonal) material – </a:t>
            </a:r>
            <a:r>
              <a:rPr lang="en-GB" altLang="en-US" b="1" dirty="0">
                <a:latin typeface="Arial" pitchFamily="34" charset="0"/>
              </a:rPr>
              <a:t>so not everything in CW has to be used</a:t>
            </a:r>
            <a:r>
              <a:rPr lang="en-GB" altLang="en-US" dirty="0">
                <a:latin typeface="Arial" pitchFamily="34" charset="0"/>
              </a:rPr>
              <a:t>.</a:t>
            </a:r>
          </a:p>
          <a:p>
            <a:pPr marL="461963" marR="0" lvl="1" indent="-171450" algn="l" defTabSz="914400" rtl="0" eaLnBrk="0" fontAlgn="base" latinLnBrk="0" hangingPunct="0">
              <a:lnSpc>
                <a:spcPct val="100000"/>
              </a:lnSpc>
              <a:spcBef>
                <a:spcPct val="30000"/>
              </a:spcBef>
              <a:spcAft>
                <a:spcPct val="0"/>
              </a:spcAft>
              <a:buClrTx/>
              <a:buSzTx/>
              <a:tabLst/>
              <a:defRPr/>
            </a:pPr>
            <a:r>
              <a:rPr lang="en-GB" altLang="en-US" b="1" dirty="0">
                <a:latin typeface="Arial" pitchFamily="34" charset="0"/>
              </a:rPr>
              <a:t>Allows</a:t>
            </a:r>
            <a:r>
              <a:rPr lang="en-GB" altLang="en-US" dirty="0">
                <a:latin typeface="Arial" pitchFamily="34" charset="0"/>
              </a:rPr>
              <a:t> an even wider range, because some of the authorized forms themselves allow for other material – the so-called ‘</a:t>
            </a:r>
            <a:r>
              <a:rPr lang="en-GB" altLang="en-US" b="1" dirty="0">
                <a:latin typeface="Arial" pitchFamily="34" charset="0"/>
              </a:rPr>
              <a:t>directory</a:t>
            </a:r>
            <a:r>
              <a:rPr lang="en-GB" altLang="en-US" dirty="0">
                <a:latin typeface="Arial" pitchFamily="34" charset="0"/>
              </a:rPr>
              <a:t>’ approach.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itchFamily="34" charset="0"/>
              </a:rPr>
              <a:t>See FYWACW – p. 14 chart</a:t>
            </a:r>
            <a:endParaRPr lang="en-US" altLang="en-US" dirty="0">
              <a:latin typeface="Arial"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26</a:t>
            </a:fld>
            <a:endParaRPr lang="en-US"/>
          </a:p>
        </p:txBody>
      </p:sp>
    </p:spTree>
    <p:extLst>
      <p:ext uri="{BB962C8B-B14F-4D97-AF65-F5344CB8AC3E}">
        <p14:creationId xmlns:p14="http://schemas.microsoft.com/office/powerpoint/2010/main" val="15010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Is it a Sunday (or major feast day)?</a:t>
            </a:r>
          </a:p>
          <a:p>
            <a:r>
              <a:rPr lang="en-GB" sz="1200" dirty="0"/>
              <a:t>Is it the Principal service?</a:t>
            </a:r>
          </a:p>
          <a:p>
            <a:endParaRPr lang="en-GB" sz="1200" dirty="0"/>
          </a:p>
          <a:p>
            <a:r>
              <a:rPr lang="en-GB" sz="1200" dirty="0"/>
              <a:t>Don’t see this as tightly controlled with a set of answers – see it as part of ‘going with the grain’ – take more care over left-hand end stuff.</a:t>
            </a:r>
          </a:p>
          <a:p>
            <a:endParaRPr lang="en-GB"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27</a:t>
            </a:fld>
            <a:endParaRPr lang="en-US"/>
          </a:p>
        </p:txBody>
      </p:sp>
    </p:spTree>
    <p:extLst>
      <p:ext uri="{BB962C8B-B14F-4D97-AF65-F5344CB8AC3E}">
        <p14:creationId xmlns:p14="http://schemas.microsoft.com/office/powerpoint/2010/main" val="3974109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r>
              <a:rPr lang="en-US" altLang="en-US" sz="1200">
                <a:latin typeface="Arial" pitchFamily="34" charset="0"/>
              </a:rPr>
              <a:t>Liturgy &amp; NWCs - Worcester Diocese</a:t>
            </a:r>
          </a:p>
        </p:txBody>
      </p:sp>
      <p:sp>
        <p:nvSpPr>
          <p:cNvPr id="31746" name="Rectangle 6"/>
          <p:cNvSpPr>
            <a:spLocks noGrp="1" noChangeArrowheads="1"/>
          </p:cNvSpPr>
          <p:nvPr>
            <p:ph type="ftr" sz="quarter" idx="4"/>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r>
              <a:rPr lang="en-US" altLang="en-US" sz="1000" b="0">
                <a:latin typeface="Arial" pitchFamily="34" charset="0"/>
              </a:rPr>
              <a:t>Mark Earey – Jan 2025</a:t>
            </a:r>
          </a:p>
        </p:txBody>
      </p:sp>
      <p:sp>
        <p:nvSpPr>
          <p:cNvPr id="31747" name="Rectangle 7"/>
          <p:cNvSpPr>
            <a:spLocks noGrp="1" noChangeArrowheads="1"/>
          </p:cNvSpPr>
          <p:nvPr>
            <p:ph type="sldNum" sz="quarter" idx="5"/>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fld id="{3C192548-DBC6-436F-9553-1BA642178C94}" type="slidenum">
              <a:rPr lang="en-US" altLang="en-US" sz="1200" b="0">
                <a:latin typeface="Arial" pitchFamily="34" charset="0"/>
              </a:rPr>
              <a:pPr/>
              <a:t>28</a:t>
            </a:fld>
            <a:endParaRPr lang="en-US" altLang="en-US" sz="1200" b="0">
              <a:latin typeface="Arial" pitchFamily="34" charset="0"/>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9" name="Rectangle 3"/>
          <p:cNvSpPr>
            <a:spLocks noGrp="1" noChangeArrowheads="1"/>
          </p:cNvSpPr>
          <p:nvPr>
            <p:ph type="body" idx="1"/>
          </p:nvPr>
        </p:nvSpPr>
        <p:spPr>
          <a:noFill/>
        </p:spPr>
        <p:txBody>
          <a:bodyPr/>
          <a:lstStyle/>
          <a:p>
            <a:pPr eaLnBrk="1" hangingPunct="1"/>
            <a:r>
              <a:rPr lang="en-US" altLang="en-US" dirty="0">
                <a:latin typeface="Arial" pitchFamily="34" charset="0"/>
              </a:rPr>
              <a:t>Service of the Word was a key step in shifting this from texts to structures (and maybe values: local decision-making, mission context, but  connected in some way to other churches.)</a:t>
            </a:r>
          </a:p>
          <a:p>
            <a:pPr eaLnBrk="1" hangingPunct="1"/>
            <a:endParaRPr lang="en-US" altLang="en-US" dirty="0">
              <a:latin typeface="Arial" pitchFamily="34" charset="0"/>
            </a:endParaRPr>
          </a:p>
          <a:p>
            <a:pPr eaLnBrk="1" hangingPunct="1"/>
            <a:r>
              <a:rPr lang="en-US" altLang="en-US" dirty="0">
                <a:latin typeface="Arial" pitchFamily="34" charset="0"/>
              </a:rPr>
              <a:t>Service of Word approach has influenced the whole of CW</a:t>
            </a:r>
            <a:r>
              <a:rPr lang="en-US" altLang="en-US" baseline="0" dirty="0">
                <a:latin typeface="Arial" pitchFamily="34" charset="0"/>
              </a:rPr>
              <a:t> – directory approach</a:t>
            </a:r>
          </a:p>
          <a:p>
            <a:pPr eaLnBrk="1" hangingPunct="1"/>
            <a:endParaRPr lang="en-US" altLang="en-US" baseline="0" dirty="0">
              <a:latin typeface="Arial" pitchFamily="34" charset="0"/>
            </a:endParaRPr>
          </a:p>
          <a:p>
            <a:pPr eaLnBrk="1" hangingPunct="1"/>
            <a:r>
              <a:rPr lang="en-US" altLang="en-US" b="1" baseline="0" dirty="0">
                <a:latin typeface="Arial" pitchFamily="34" charset="0"/>
              </a:rPr>
              <a:t>Umbrella</a:t>
            </a:r>
            <a:r>
              <a:rPr lang="en-US" altLang="en-US" baseline="0" dirty="0">
                <a:latin typeface="Arial" pitchFamily="34" charset="0"/>
              </a:rPr>
              <a:t> for a range of situations:</a:t>
            </a:r>
          </a:p>
          <a:p>
            <a:pPr lvl="1" eaLnBrk="1" hangingPunct="1"/>
            <a:r>
              <a:rPr lang="en-US" altLang="en-US" b="1" dirty="0">
                <a:latin typeface="Arial" pitchFamily="34" charset="0"/>
              </a:rPr>
              <a:t>All Age services </a:t>
            </a:r>
            <a:r>
              <a:rPr lang="en-US" altLang="en-US" dirty="0">
                <a:latin typeface="Arial" pitchFamily="34" charset="0"/>
              </a:rPr>
              <a:t>– why do so</a:t>
            </a:r>
            <a:r>
              <a:rPr lang="en-US" altLang="en-US" baseline="0" dirty="0">
                <a:latin typeface="Arial" pitchFamily="34" charset="0"/>
              </a:rPr>
              <a:t> many all age service planning teams not seem to have heard of it?</a:t>
            </a:r>
          </a:p>
          <a:p>
            <a:pPr lvl="1" eaLnBrk="1" hangingPunct="1"/>
            <a:r>
              <a:rPr lang="en-US" altLang="en-US" b="1" baseline="0" dirty="0">
                <a:latin typeface="Arial" pitchFamily="34" charset="0"/>
              </a:rPr>
              <a:t>Youth Services </a:t>
            </a:r>
            <a:r>
              <a:rPr lang="en-US" altLang="en-US" baseline="0" dirty="0">
                <a:latin typeface="Arial" pitchFamily="34" charset="0"/>
              </a:rPr>
              <a:t>– not an obvious starting point but why not? Good conversation to have with youth group to talk about belonging to more than a local congregation</a:t>
            </a:r>
          </a:p>
          <a:p>
            <a:pPr lvl="1" eaLnBrk="1" hangingPunct="1"/>
            <a:r>
              <a:rPr lang="en-US" altLang="en-US" b="1" baseline="0" dirty="0">
                <a:latin typeface="Arial" pitchFamily="34" charset="0"/>
              </a:rPr>
              <a:t>MP and EP on Sunday</a:t>
            </a:r>
          </a:p>
          <a:p>
            <a:pPr lvl="1" eaLnBrk="1" hangingPunct="1"/>
            <a:r>
              <a:rPr lang="en-US" altLang="en-US" b="1" baseline="0" dirty="0">
                <a:latin typeface="Arial" pitchFamily="34" charset="0"/>
              </a:rPr>
              <a:t>Daily Prayer </a:t>
            </a:r>
            <a:r>
              <a:rPr lang="en-US" altLang="en-US" baseline="0" dirty="0">
                <a:latin typeface="Arial" pitchFamily="34" charset="0"/>
              </a:rPr>
              <a:t>– hence CW: DP is just a commended outworking of </a:t>
            </a:r>
            <a:r>
              <a:rPr lang="en-US" altLang="en-US" baseline="0" dirty="0" err="1">
                <a:latin typeface="Arial" pitchFamily="34" charset="0"/>
              </a:rPr>
              <a:t>ASofW</a:t>
            </a:r>
            <a:r>
              <a:rPr lang="en-US" altLang="en-US" baseline="0" dirty="0">
                <a:latin typeface="Arial" pitchFamily="34" charset="0"/>
              </a:rPr>
              <a:t>. Hence canonical requirement for clergy to say the office is fulfilled by this.</a:t>
            </a:r>
          </a:p>
          <a:p>
            <a:pPr lvl="1" eaLnBrk="1" hangingPunct="1"/>
            <a:r>
              <a:rPr lang="en-US" altLang="en-US" b="1" baseline="0" dirty="0">
                <a:latin typeface="Arial" pitchFamily="34" charset="0"/>
              </a:rPr>
              <a:t>Informal</a:t>
            </a:r>
            <a:r>
              <a:rPr lang="en-US" altLang="en-US" baseline="0" dirty="0">
                <a:latin typeface="Arial" pitchFamily="34" charset="0"/>
              </a:rPr>
              <a:t> services</a:t>
            </a:r>
          </a:p>
          <a:p>
            <a:pPr lvl="1" eaLnBrk="1" hangingPunct="1"/>
            <a:r>
              <a:rPr lang="en-US" altLang="en-US" baseline="0" dirty="0">
                <a:latin typeface="Arial" pitchFamily="34" charset="0"/>
              </a:rPr>
              <a:t>First part of a Eucharist – </a:t>
            </a:r>
            <a:r>
              <a:rPr lang="en-US" altLang="en-US" b="1" baseline="0" dirty="0" err="1">
                <a:latin typeface="Arial" pitchFamily="34" charset="0"/>
              </a:rPr>
              <a:t>ASotW</a:t>
            </a:r>
            <a:r>
              <a:rPr lang="en-US" altLang="en-US" b="1" baseline="0" dirty="0">
                <a:latin typeface="Arial" pitchFamily="34" charset="0"/>
              </a:rPr>
              <a:t> with Holy Communion </a:t>
            </a:r>
            <a:r>
              <a:rPr lang="en-US" altLang="en-US" baseline="0" dirty="0">
                <a:latin typeface="Arial" pitchFamily="34" charset="0"/>
              </a:rPr>
              <a:t>– the simplest form for Communion.</a:t>
            </a:r>
            <a:endParaRPr lang="en-US" altLang="en-US" dirty="0">
              <a:latin typeface="Arial" pitchFamily="34" charset="0"/>
            </a:endParaRPr>
          </a:p>
          <a:p>
            <a:pPr eaLnBrk="1" hangingPunct="1"/>
            <a:endParaRPr lang="en-US" alt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r>
              <a:rPr lang="en-US" altLang="en-US" sz="1200">
                <a:latin typeface="Arial" pitchFamily="34" charset="0"/>
              </a:rPr>
              <a:t>Liturgy &amp; NWCs - Worcester Diocese</a:t>
            </a:r>
          </a:p>
        </p:txBody>
      </p:sp>
      <p:sp>
        <p:nvSpPr>
          <p:cNvPr id="29698" name="Rectangle 6"/>
          <p:cNvSpPr>
            <a:spLocks noGrp="1" noChangeArrowheads="1"/>
          </p:cNvSpPr>
          <p:nvPr>
            <p:ph type="ftr" sz="quarter" idx="4"/>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r>
              <a:rPr lang="en-US" altLang="en-US" sz="1000" b="0">
                <a:latin typeface="Arial" pitchFamily="34" charset="0"/>
              </a:rPr>
              <a:t>Mark Earey – Jan 2025</a:t>
            </a:r>
          </a:p>
        </p:txBody>
      </p:sp>
      <p:sp>
        <p:nvSpPr>
          <p:cNvPr id="29699" name="Rectangle 7"/>
          <p:cNvSpPr>
            <a:spLocks noGrp="1" noChangeArrowheads="1"/>
          </p:cNvSpPr>
          <p:nvPr>
            <p:ph type="sldNum" sz="quarter" idx="5"/>
          </p:nvPr>
        </p:nvSpPr>
        <p:spPr>
          <a:noFill/>
        </p:spPr>
        <p:txBody>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fld id="{95E32CC5-EF96-4741-9F47-399569C4F5AF}" type="slidenum">
              <a:rPr lang="en-US" altLang="en-US" sz="1200" b="0">
                <a:latin typeface="Arial" pitchFamily="34" charset="0"/>
              </a:rPr>
              <a:pPr/>
              <a:t>29</a:t>
            </a:fld>
            <a:endParaRPr lang="en-US" altLang="en-US" sz="1200" b="0">
              <a:latin typeface="Arial" pitchFamily="34" charset="0"/>
            </a:endParaRPr>
          </a:p>
        </p:txBody>
      </p:sp>
      <p:sp>
        <p:nvSpPr>
          <p:cNvPr id="27648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9701" name="Rectangle 3"/>
          <p:cNvSpPr>
            <a:spLocks noGrp="1" noChangeArrowheads="1"/>
          </p:cNvSpPr>
          <p:nvPr>
            <p:ph type="body" idx="1"/>
          </p:nvPr>
        </p:nvSpPr>
        <p:spPr>
          <a:solidFill>
            <a:srgbClr val="FFFFFF"/>
          </a:solidFill>
          <a:ln>
            <a:no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itchFamily="34" charset="0"/>
              </a:rPr>
              <a:t>See how this connects with the list from the report </a:t>
            </a:r>
            <a:r>
              <a:rPr lang="en-US" altLang="en-US" i="1" dirty="0">
                <a:latin typeface="Arial" pitchFamily="34" charset="0"/>
              </a:rPr>
              <a:t>Patterns for Worship</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Note</a:t>
            </a:r>
            <a:r>
              <a:rPr lang="en-US" altLang="en-US" baseline="0" dirty="0">
                <a:latin typeface="Arial" pitchFamily="34" charset="0"/>
              </a:rPr>
              <a:t> only two items where authorized text is required.</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b="1" dirty="0">
                <a:latin typeface="Arial" pitchFamily="34" charset="0"/>
              </a:rPr>
              <a:t>NB even this structure (block structure) is not the only option</a:t>
            </a:r>
            <a:r>
              <a:rPr lang="en-US" altLang="en-US" dirty="0">
                <a:latin typeface="Arial" pitchFamily="34" charset="0"/>
              </a:rPr>
              <a:t> - see NPW </a:t>
            </a:r>
            <a:r>
              <a:rPr lang="ja-JP" altLang="en-US" dirty="0">
                <a:latin typeface="Arial" pitchFamily="34" charset="0"/>
              </a:rPr>
              <a:t>‘</a:t>
            </a:r>
            <a:r>
              <a:rPr lang="en-US" altLang="ja-JP" dirty="0">
                <a:latin typeface="Arial" pitchFamily="34" charset="0"/>
              </a:rPr>
              <a:t>conversation structure</a:t>
            </a:r>
            <a:r>
              <a:rPr lang="ja-JP" altLang="en-US" dirty="0">
                <a:latin typeface="Arial" pitchFamily="34" charset="0"/>
              </a:rPr>
              <a:t>’</a:t>
            </a:r>
            <a:r>
              <a:rPr lang="en-US" altLang="ja-JP" dirty="0">
                <a:latin typeface="Arial" pitchFamily="34" charset="0"/>
              </a:rPr>
              <a:t>.</a:t>
            </a:r>
          </a:p>
          <a:p>
            <a:pPr eaLnBrk="1" hangingPunct="1"/>
            <a:endParaRPr lang="en-US" altLang="en-US" dirty="0">
              <a:latin typeface="Arial" pitchFamily="34" charset="0"/>
            </a:endParaRPr>
          </a:p>
          <a:p>
            <a:pPr eaLnBrk="1" hangingPunct="1"/>
            <a:r>
              <a:rPr lang="en-US" altLang="en-US" dirty="0">
                <a:latin typeface="Arial" pitchFamily="34" charset="0"/>
              </a:rPr>
              <a:t>Service of the Word was a key step in shifting this from texts to structures (and maybe values: local decision-making, mission context, but  connected in some way to other churches.)</a:t>
            </a:r>
          </a:p>
          <a:p>
            <a:pPr eaLnBrk="1" hangingPunct="1"/>
            <a:endParaRPr lang="en-US" altLang="en-US" dirty="0">
              <a:latin typeface="Arial" pitchFamily="34" charset="0"/>
            </a:endParaRPr>
          </a:p>
          <a:p>
            <a:pPr eaLnBrk="1" hangingPunct="1"/>
            <a:r>
              <a:rPr lang="en-US" altLang="en-US" dirty="0">
                <a:latin typeface="Arial" pitchFamily="34" charset="0"/>
              </a:rPr>
              <a:t>Service of Word approach has influenced the whole of CW</a:t>
            </a:r>
            <a:r>
              <a:rPr lang="en-US" altLang="en-US" baseline="0" dirty="0">
                <a:latin typeface="Arial" pitchFamily="34" charset="0"/>
              </a:rPr>
              <a:t> – directory approach</a:t>
            </a:r>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7170"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7171"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8ECB745B-FBC8-894D-9EA6-D2D60A7B5442}" type="slidenum">
              <a:rPr lang="en-US" sz="1200" b="0">
                <a:latin typeface="Arial" charset="0"/>
              </a:rPr>
              <a:pPr/>
              <a:t>3</a:t>
            </a:fld>
            <a:endParaRPr lang="en-US" sz="1200" b="0">
              <a:latin typeface="Arial" charset="0"/>
            </a:endParaRPr>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3" name="Rectangle 3"/>
          <p:cNvSpPr>
            <a:spLocks noGrp="1" noChangeArrowheads="1"/>
          </p:cNvSpPr>
          <p:nvPr>
            <p:ph type="body" idx="1"/>
          </p:nvPr>
        </p:nvSpPr>
        <p:spPr>
          <a:noFill/>
        </p:spPr>
        <p:txBody>
          <a:bodyPr/>
          <a:lstStyle/>
          <a:p>
            <a:pPr eaLnBrk="1" hangingPunct="1"/>
            <a:r>
              <a:rPr lang="en-US" altLang="en-US" dirty="0">
                <a:latin typeface="Arial" pitchFamily="34" charset="0"/>
              </a:rPr>
              <a:t>This could be retired</a:t>
            </a:r>
            <a:r>
              <a:rPr lang="en-US" altLang="en-US" baseline="0" dirty="0">
                <a:latin typeface="Arial" pitchFamily="34" charset="0"/>
              </a:rPr>
              <a:t> brigadier on the PCC who wants to know if the monthly all age service is ‘proper’, or a former Baptist, who doesn’t get the whole ‘rules’ idea at all.</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What things are on your list? </a:t>
            </a:r>
          </a:p>
          <a:p>
            <a:pPr eaLnBrk="1" hangingPunct="1"/>
            <a:r>
              <a:rPr lang="en-US" altLang="en-US" dirty="0">
                <a:latin typeface="Arial" pitchFamily="34" charset="0"/>
              </a:rPr>
              <a:t>Is it ‘authorized</a:t>
            </a:r>
            <a:r>
              <a:rPr lang="en-US" altLang="en-US" baseline="0" dirty="0">
                <a:latin typeface="Arial" pitchFamily="34" charset="0"/>
              </a:rPr>
              <a:t> content’ or is it ‘look and feel’ – </a:t>
            </a:r>
            <a:r>
              <a:rPr lang="en-US" altLang="en-US" baseline="0" dirty="0" err="1">
                <a:latin typeface="Arial" pitchFamily="34" charset="0"/>
              </a:rPr>
              <a:t>ie</a:t>
            </a:r>
            <a:r>
              <a:rPr lang="en-US" altLang="en-US" baseline="0" dirty="0">
                <a:latin typeface="Arial" pitchFamily="34" charset="0"/>
              </a:rPr>
              <a:t>. Prescriptive or descriptive</a:t>
            </a:r>
          </a:p>
          <a:p>
            <a:pPr lvl="1" eaLnBrk="1" hangingPunct="1"/>
            <a:r>
              <a:rPr lang="en-US" altLang="en-US" baseline="0" dirty="0">
                <a:latin typeface="Arial" pitchFamily="34" charset="0"/>
              </a:rPr>
              <a:t>Books</a:t>
            </a:r>
          </a:p>
          <a:p>
            <a:pPr lvl="1" eaLnBrk="1" hangingPunct="1"/>
            <a:r>
              <a:rPr lang="en-US" altLang="en-US" baseline="0" dirty="0">
                <a:latin typeface="Arial" pitchFamily="34" charset="0"/>
              </a:rPr>
              <a:t>Vestments</a:t>
            </a:r>
          </a:p>
          <a:p>
            <a:pPr lvl="1" eaLnBrk="1" hangingPunct="1"/>
            <a:r>
              <a:rPr lang="en-US" altLang="en-US" baseline="0" dirty="0" err="1">
                <a:latin typeface="Arial" pitchFamily="34" charset="0"/>
              </a:rPr>
              <a:t>Authorised</a:t>
            </a:r>
            <a:r>
              <a:rPr lang="en-US" altLang="en-US" baseline="0" dirty="0">
                <a:latin typeface="Arial" pitchFamily="34" charset="0"/>
              </a:rPr>
              <a:t> liturgy</a:t>
            </a:r>
          </a:p>
          <a:p>
            <a:pPr lvl="1" eaLnBrk="1" hangingPunct="1"/>
            <a:r>
              <a:rPr lang="en-US" altLang="en-US" baseline="0" dirty="0">
                <a:latin typeface="Arial" pitchFamily="34" charset="0"/>
              </a:rPr>
              <a:t>…</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Key point is that 70 years ago the answer would have been obvious - the Prayer Book. In the 1970s, </a:t>
            </a:r>
          </a:p>
          <a:p>
            <a:pPr eaLnBrk="1" hangingPunct="1"/>
            <a:r>
              <a:rPr lang="en-US" altLang="en-US" dirty="0">
                <a:latin typeface="Arial" pitchFamily="34" charset="0"/>
              </a:rPr>
              <a:t>This would have been true of the C of E and also the wider Anglican Communion.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45058"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45059"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3D028E66-14E8-FC49-99BB-D0CF4E8C18E9}" type="slidenum">
              <a:rPr lang="en-US" sz="1200" b="0">
                <a:latin typeface="Arial" charset="0"/>
              </a:rPr>
              <a:pPr/>
              <a:t>30</a:t>
            </a:fld>
            <a:endParaRPr lang="en-US" sz="1200" b="0">
              <a:latin typeface="Arial" charset="0"/>
            </a:endParaRPr>
          </a:p>
        </p:txBody>
      </p:sp>
      <p:sp>
        <p:nvSpPr>
          <p:cNvPr id="2785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50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aware of the different shapes and their dynamic.</a:t>
            </a:r>
          </a:p>
          <a:p>
            <a:r>
              <a:rPr lang="en-GB" dirty="0"/>
              <a:t>Make sure you are following the right service!! (and using right supplementary texts).</a:t>
            </a:r>
          </a:p>
          <a:p>
            <a:pPr marL="481012" lvl="2" indent="0">
              <a:buNone/>
            </a:pPr>
            <a:endParaRPr lang="en-GB" dirty="0"/>
          </a:p>
          <a:p>
            <a:pPr lvl="1"/>
            <a:r>
              <a:rPr lang="en-GB" b="1" dirty="0"/>
              <a:t>A Service of the Word with Holy Communion </a:t>
            </a:r>
            <a:r>
              <a:rPr lang="en-GB" dirty="0"/>
              <a:t>– CW main volume </a:t>
            </a:r>
            <a:r>
              <a:rPr lang="en-GB" b="1" dirty="0"/>
              <a:t>p. 25 </a:t>
            </a:r>
            <a:r>
              <a:rPr lang="en-GB" dirty="0"/>
              <a:t>– note same structure as Order One (but with clearer headings)</a:t>
            </a:r>
          </a:p>
          <a:p>
            <a:pPr lvl="2"/>
            <a:r>
              <a:rPr lang="en-GB" dirty="0"/>
              <a:t>Note </a:t>
            </a:r>
            <a:r>
              <a:rPr lang="en-GB" dirty="0" err="1"/>
              <a:t>ASotW</a:t>
            </a:r>
            <a:r>
              <a:rPr lang="en-GB" dirty="0"/>
              <a:t> structure on p. 24 – this is the controlling structure.</a:t>
            </a:r>
          </a:p>
          <a:p>
            <a:pPr lvl="2"/>
            <a:r>
              <a:rPr lang="en-GB" dirty="0"/>
              <a:t>Note only three bits require </a:t>
            </a:r>
            <a:r>
              <a:rPr lang="en-GB" b="1" i="1" dirty="0"/>
              <a:t>authorized</a:t>
            </a:r>
            <a:r>
              <a:rPr lang="en-GB" dirty="0"/>
              <a:t> text: </a:t>
            </a:r>
            <a:r>
              <a:rPr lang="en-GB" b="1" dirty="0"/>
              <a:t>Confession</a:t>
            </a:r>
            <a:r>
              <a:rPr lang="en-GB" dirty="0"/>
              <a:t>; </a:t>
            </a:r>
            <a:r>
              <a:rPr lang="en-GB" b="1" dirty="0"/>
              <a:t>Collect</a:t>
            </a:r>
            <a:r>
              <a:rPr lang="en-GB" dirty="0"/>
              <a:t> (!); </a:t>
            </a:r>
            <a:r>
              <a:rPr lang="en-GB" b="1" dirty="0"/>
              <a:t>Eucharistic Prayer</a:t>
            </a:r>
            <a:r>
              <a:rPr lang="en-GB" dirty="0"/>
              <a:t>.</a:t>
            </a:r>
          </a:p>
          <a:p>
            <a:pPr lvl="2"/>
            <a:r>
              <a:rPr lang="en-GB" dirty="0"/>
              <a:t>Not to be used as regular Sunday service</a:t>
            </a:r>
          </a:p>
          <a:p>
            <a:pPr lvl="2"/>
            <a:endParaRPr lang="en-GB" dirty="0"/>
          </a:p>
          <a:p>
            <a:pPr lvl="2"/>
            <a:r>
              <a:rPr lang="en-GB" dirty="0"/>
              <a:t>Also found in </a:t>
            </a:r>
            <a:r>
              <a:rPr lang="en-GB" i="1" dirty="0"/>
              <a:t>New Patterns for Worship</a:t>
            </a:r>
            <a:r>
              <a:rPr lang="en-GB" dirty="0"/>
              <a:t>.</a:t>
            </a:r>
          </a:p>
          <a:p>
            <a:endParaRPr lang="en-GB" dirty="0"/>
          </a:p>
          <a:p>
            <a:endParaRPr lang="en-GB" dirty="0"/>
          </a:p>
          <a:p>
            <a:endParaRPr lang="en-GB" dirty="0"/>
          </a:p>
          <a:p>
            <a:endParaRPr lang="en-GB" dirty="0"/>
          </a:p>
        </p:txBody>
      </p:sp>
      <p:sp>
        <p:nvSpPr>
          <p:cNvPr id="4" name="Header Placeholder 3"/>
          <p:cNvSpPr>
            <a:spLocks noGrp="1"/>
          </p:cNvSpPr>
          <p:nvPr>
            <p:ph type="hdr" sz="quarter" idx="10"/>
          </p:nvPr>
        </p:nvSpPr>
        <p:spPr/>
        <p:txBody>
          <a:bodyPr/>
          <a:lstStyle/>
          <a:p>
            <a:r>
              <a:rPr lang="en-US"/>
              <a:t>Liturgy &amp; NWCs - Worcester Diocese</a:t>
            </a:r>
            <a:endParaRPr lang="en-US" dirty="0"/>
          </a:p>
        </p:txBody>
      </p:sp>
      <p:sp>
        <p:nvSpPr>
          <p:cNvPr id="5" name="Footer Placeholder 4"/>
          <p:cNvSpPr>
            <a:spLocks noGrp="1"/>
          </p:cNvSpPr>
          <p:nvPr>
            <p:ph type="ftr" sz="quarter" idx="11"/>
          </p:nvPr>
        </p:nvSpPr>
        <p:spPr/>
        <p:txBody>
          <a:bodyPr/>
          <a:lstStyle/>
          <a:p>
            <a:r>
              <a:rPr lang="en-US"/>
              <a:t>Mark Earey – Jan 2025</a:t>
            </a:r>
          </a:p>
        </p:txBody>
      </p:sp>
      <p:sp>
        <p:nvSpPr>
          <p:cNvPr id="6" name="Slide Number Placeholder 5"/>
          <p:cNvSpPr>
            <a:spLocks noGrp="1"/>
          </p:cNvSpPr>
          <p:nvPr>
            <p:ph type="sldNum" sz="quarter" idx="12"/>
          </p:nvPr>
        </p:nvSpPr>
        <p:spPr/>
        <p:txBody>
          <a:bodyPr/>
          <a:lstStyle/>
          <a:p>
            <a:fld id="{7BDE94BA-1B7A-F647-949E-934A62BDEC2D}" type="slidenum">
              <a:rPr lang="en-US" smtClean="0"/>
              <a:pPr/>
              <a:t>31</a:t>
            </a:fld>
            <a:endParaRPr lang="en-US"/>
          </a:p>
        </p:txBody>
      </p:sp>
    </p:spTree>
    <p:extLst>
      <p:ext uri="{BB962C8B-B14F-4D97-AF65-F5344CB8AC3E}">
        <p14:creationId xmlns:p14="http://schemas.microsoft.com/office/powerpoint/2010/main" val="379304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57346"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57347"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5E37C721-6ED1-2A43-83A3-DC627CF0E2BC}" type="slidenum">
              <a:rPr lang="en-US" sz="1200" b="0">
                <a:latin typeface="Arial" charset="0"/>
              </a:rPr>
              <a:pPr/>
              <a:t>32</a:t>
            </a:fld>
            <a:endParaRPr lang="en-US" sz="1200" b="0">
              <a:latin typeface="Arial" charset="0"/>
            </a:endParaRPr>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9" name="Rectangle 3"/>
          <p:cNvSpPr>
            <a:spLocks noGrp="1" noChangeArrowheads="1"/>
          </p:cNvSpPr>
          <p:nvPr>
            <p:ph type="body" idx="1"/>
          </p:nvPr>
        </p:nvSpPr>
        <p:spPr>
          <a:noFill/>
        </p:spPr>
        <p:txBody>
          <a:bodyPr/>
          <a:lstStyle/>
          <a:p>
            <a:pPr eaLnBrk="1" hangingPunct="1"/>
            <a:r>
              <a:rPr lang="en-US" dirty="0"/>
              <a:t>In practice</a:t>
            </a:r>
            <a:r>
              <a:rPr lang="en-US" baseline="0" dirty="0"/>
              <a:t> – this looks like this.</a:t>
            </a:r>
          </a:p>
          <a:p>
            <a:pPr eaLnBrk="1" hangingPunct="1"/>
            <a:endParaRPr lang="en-US" baseline="0" dirty="0"/>
          </a:p>
          <a:p>
            <a:pPr eaLnBrk="1" hangingPunct="1"/>
            <a:r>
              <a:rPr lang="en-US" baseline="0" dirty="0"/>
              <a:t>Note that these are key </a:t>
            </a:r>
            <a:r>
              <a:rPr lang="en-US" b="1" i="1" baseline="0" dirty="0"/>
              <a:t>doctrinal</a:t>
            </a:r>
            <a:r>
              <a:rPr lang="en-US" baseline="0" dirty="0"/>
              <a:t> areas.</a:t>
            </a:r>
            <a:endParaRPr lang="en-US" dirty="0"/>
          </a:p>
          <a:p>
            <a:pPr eaLnBrk="1" hangingPunct="1"/>
            <a:endParaRPr lang="en-US" dirty="0"/>
          </a:p>
          <a:p>
            <a:pPr eaLnBrk="1" hangingPunct="1"/>
            <a:endParaRPr lang="en-US" dirty="0"/>
          </a:p>
          <a:p>
            <a:pPr eaLnBrk="1" hangingPunct="1"/>
            <a:r>
              <a:rPr lang="en-US" dirty="0" err="1"/>
              <a:t>Kyries</a:t>
            </a:r>
            <a:r>
              <a:rPr lang="en-US" dirty="0"/>
              <a:t> – ‘should</a:t>
            </a:r>
            <a:r>
              <a:rPr lang="en-US" baseline="0" dirty="0"/>
              <a:t> not be the norm on Sundays’ – notes to HC, p. 331, note 10</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679768" y="4715154"/>
            <a:ext cx="5438140" cy="44669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txBody>
          <a:bodyPr/>
          <a:lstStyle/>
          <a:p>
            <a:r>
              <a:rPr lang="en-US">
                <a:latin typeface="Helvetica" charset="0"/>
                <a:cs typeface="Helvetica" charset="0"/>
                <a:sym typeface="Helvetica" charset="0"/>
              </a:rPr>
              <a:t>Replace an extended preface with something else.</a:t>
            </a:r>
          </a:p>
          <a:p>
            <a:endParaRPr lang="en-US">
              <a:latin typeface="Helvetica" charset="0"/>
              <a:cs typeface="Helvetica" charset="0"/>
              <a:sym typeface="Helvetica" charset="0"/>
            </a:endParaRPr>
          </a:p>
          <a:p>
            <a:r>
              <a:rPr lang="en-US">
                <a:latin typeface="Helvetica" charset="0"/>
                <a:cs typeface="Helvetica" charset="0"/>
                <a:sym typeface="Helvetica" charset="0"/>
              </a:rPr>
              <a:t>Guidance on how to do it in New Patterns.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‘Penitential sentences’ is a broad category, and you can ‘go with the grain’ by exploring other ways of expressing penitence (i.e. actions, pictures, symbols etc.).</a:t>
            </a:r>
          </a:p>
          <a:p>
            <a:endParaRPr lang="en-US" dirty="0"/>
          </a:p>
          <a:p>
            <a:r>
              <a:rPr lang="en-US" dirty="0"/>
              <a:t>Using the kyrie response connects us back to early Christians and a wider Christian tradition.</a:t>
            </a:r>
            <a:endParaRPr lang="en-GB" dirty="0"/>
          </a:p>
        </p:txBody>
      </p:sp>
    </p:spTree>
    <p:extLst>
      <p:ext uri="{BB962C8B-B14F-4D97-AF65-F5344CB8AC3E}">
        <p14:creationId xmlns:p14="http://schemas.microsoft.com/office/powerpoint/2010/main" val="420043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61442"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61443"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78DC38F2-943E-0040-AC2B-B679204947F1}" type="slidenum">
              <a:rPr lang="en-US" sz="1200" b="0">
                <a:latin typeface="Arial" charset="0"/>
              </a:rPr>
              <a:pPr/>
              <a:t>35</a:t>
            </a:fld>
            <a:endParaRPr lang="en-US" sz="1200" b="0">
              <a:latin typeface="Arial" charset="0"/>
            </a:endParaRPr>
          </a:p>
        </p:txBody>
      </p:sp>
      <p:sp>
        <p:nvSpPr>
          <p:cNvPr id="334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45" name="Rectangle 3"/>
          <p:cNvSpPr>
            <a:spLocks noGrp="1" noChangeArrowheads="1"/>
          </p:cNvSpPr>
          <p:nvPr>
            <p:ph type="body" idx="1"/>
          </p:nvPr>
        </p:nvSpPr>
        <p:spPr>
          <a:noFill/>
        </p:spPr>
        <p:txBody>
          <a:bodyPr/>
          <a:lstStyle/>
          <a:p>
            <a:pPr eaLnBrk="1" hangingPunct="1"/>
            <a:r>
              <a:rPr lang="en-US" dirty="0"/>
              <a:t>Open and closed lectionary seasons are a </a:t>
            </a:r>
            <a:r>
              <a:rPr lang="en-US" b="1" dirty="0"/>
              <a:t>new idea in CW</a:t>
            </a:r>
            <a:r>
              <a:rPr lang="en-US" dirty="0"/>
              <a:t>. (another way that CW ‘allows’ more than it includes)</a:t>
            </a:r>
          </a:p>
          <a:p>
            <a:pPr eaLnBrk="1" hangingPunct="1"/>
            <a:r>
              <a:rPr lang="en-US" dirty="0"/>
              <a:t>Like grouse shooting!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61442"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61443"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78DC38F2-943E-0040-AC2B-B679204947F1}" type="slidenum">
              <a:rPr lang="en-US" sz="1200" b="0">
                <a:latin typeface="Arial" charset="0"/>
              </a:rPr>
              <a:pPr/>
              <a:t>36</a:t>
            </a:fld>
            <a:endParaRPr lang="en-US" sz="1200" b="0">
              <a:latin typeface="Arial" charset="0"/>
            </a:endParaRPr>
          </a:p>
        </p:txBody>
      </p:sp>
      <p:sp>
        <p:nvSpPr>
          <p:cNvPr id="334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45" name="Rectangle 3"/>
          <p:cNvSpPr>
            <a:spLocks noGrp="1" noChangeArrowheads="1"/>
          </p:cNvSpPr>
          <p:nvPr>
            <p:ph type="body" idx="1"/>
          </p:nvPr>
        </p:nvSpPr>
        <p:spPr>
          <a:noFill/>
        </p:spPr>
        <p:txBody>
          <a:bodyPr/>
          <a:lstStyle/>
          <a:p>
            <a:pPr eaLnBrk="1" hangingPunct="1"/>
            <a:r>
              <a:rPr lang="en-US" dirty="0"/>
              <a:t>This is a good example of ‘</a:t>
            </a:r>
            <a:r>
              <a:rPr lang="en-US" b="1" dirty="0"/>
              <a:t>going with the grain’ </a:t>
            </a:r>
          </a:p>
          <a:p>
            <a:pPr lvl="1" eaLnBrk="1" hangingPunct="1"/>
            <a:r>
              <a:rPr lang="en-US" dirty="0"/>
              <a:t>understand what the rule is trying to protect or achieve and then make sure your practice goes with the intention behind that, even if the letter of the law gets broken.</a:t>
            </a:r>
          </a:p>
          <a:p>
            <a:pPr lvl="1" eaLnBrk="1" hangingPunct="1"/>
            <a:r>
              <a:rPr lang="en-US" dirty="0"/>
              <a:t>In this case, the rule is for two reasons:</a:t>
            </a:r>
          </a:p>
          <a:p>
            <a:pPr lvl="2" eaLnBrk="1" hangingPunct="1"/>
            <a:r>
              <a:rPr lang="en-US" dirty="0"/>
              <a:t>balance local choice of scripture (connecting with context) with submitting to the wisdom of the wider church and the breadth of the canon (taking catholicity seriously).</a:t>
            </a:r>
          </a:p>
          <a:p>
            <a:pPr lvl="2" eaLnBrk="1" hangingPunct="1"/>
            <a:r>
              <a:rPr lang="en-US" dirty="0"/>
              <a:t>Protect congregation from Vicar’s preferences and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a:t>
            </a:r>
            <a:r>
              <a:rPr lang="en-US" baseline="0" dirty="0"/>
              <a:t> – things to do with actual words or elements of a service</a:t>
            </a:r>
          </a:p>
          <a:p>
            <a:pPr lvl="1"/>
            <a:r>
              <a:rPr lang="en-US" baseline="0" dirty="0"/>
              <a:t>Are these really distinctive to C of E?</a:t>
            </a:r>
          </a:p>
          <a:p>
            <a:pPr lvl="1"/>
            <a:r>
              <a:rPr lang="en-US" baseline="0" dirty="0"/>
              <a:t>Some of them </a:t>
            </a:r>
            <a:r>
              <a:rPr lang="en-US" b="1" baseline="0" dirty="0"/>
              <a:t>distinctive</a:t>
            </a:r>
            <a:r>
              <a:rPr lang="en-US" baseline="0" dirty="0"/>
              <a:t> without being </a:t>
            </a:r>
            <a:r>
              <a:rPr lang="en-US" b="1" baseline="0" dirty="0"/>
              <a:t>unique </a:t>
            </a:r>
          </a:p>
          <a:p>
            <a:pPr lvl="2"/>
            <a:r>
              <a:rPr lang="en-US" baseline="0" dirty="0"/>
              <a:t>e.g. </a:t>
            </a:r>
            <a:r>
              <a:rPr lang="en-US" b="1" baseline="0" dirty="0"/>
              <a:t>lectionary</a:t>
            </a:r>
            <a:r>
              <a:rPr lang="en-US" baseline="0" dirty="0"/>
              <a:t> is not unique to C of E, but it is distinctive compared to denominations that don’t use one.</a:t>
            </a:r>
          </a:p>
          <a:p>
            <a:pPr lvl="2"/>
            <a:r>
              <a:rPr lang="en-US" baseline="0" dirty="0"/>
              <a:t>e.g. </a:t>
            </a:r>
            <a:r>
              <a:rPr lang="en-US" b="1" baseline="0" dirty="0"/>
              <a:t>Collect</a:t>
            </a:r>
            <a:r>
              <a:rPr lang="en-US" baseline="0" dirty="0"/>
              <a:t> is a distinctively Anglican form of prayer, though also features in RC church</a:t>
            </a:r>
          </a:p>
          <a:p>
            <a:pPr lvl="2"/>
            <a:endParaRPr lang="en-US" baseline="0" dirty="0"/>
          </a:p>
          <a:p>
            <a:pPr lvl="0"/>
            <a:r>
              <a:rPr lang="en-US" b="1" baseline="0" dirty="0"/>
              <a:t>Look and feel</a:t>
            </a:r>
            <a:r>
              <a:rPr lang="en-US" baseline="0" dirty="0"/>
              <a:t> – what others might expect when they walk into a C of E service</a:t>
            </a:r>
          </a:p>
          <a:p>
            <a:pPr lvl="1"/>
            <a:r>
              <a:rPr lang="en-US" baseline="0" dirty="0"/>
              <a:t>This is often </a:t>
            </a:r>
            <a:r>
              <a:rPr lang="en-US" b="1" i="1" baseline="0" dirty="0"/>
              <a:t>descriptive</a:t>
            </a:r>
            <a:r>
              <a:rPr lang="en-US" baseline="0" dirty="0"/>
              <a:t> rather than </a:t>
            </a:r>
            <a:r>
              <a:rPr lang="en-US" b="1" i="1" baseline="0" dirty="0"/>
              <a:t>prescriptive</a:t>
            </a:r>
            <a:r>
              <a:rPr lang="en-US" baseline="0" dirty="0"/>
              <a:t>.</a:t>
            </a:r>
          </a:p>
          <a:p>
            <a:pPr lvl="2"/>
            <a:r>
              <a:rPr lang="en-US" baseline="0" dirty="0"/>
              <a:t>Robes</a:t>
            </a:r>
          </a:p>
          <a:p>
            <a:pPr lvl="2"/>
            <a:r>
              <a:rPr lang="en-US" baseline="0" dirty="0"/>
              <a:t>Service books</a:t>
            </a:r>
          </a:p>
          <a:p>
            <a:pPr lvl="2"/>
            <a:r>
              <a:rPr lang="en-US" baseline="0" dirty="0"/>
              <a:t>Incense?</a:t>
            </a:r>
          </a:p>
          <a:p>
            <a:pPr lvl="1"/>
            <a:r>
              <a:rPr lang="en-US" baseline="0" dirty="0"/>
              <a:t>This is always changing – as traditions change and as rule (</a:t>
            </a:r>
            <a:r>
              <a:rPr lang="en-US" baseline="0" dirty="0" err="1"/>
              <a:t>e.g</a:t>
            </a:r>
            <a:r>
              <a:rPr lang="en-US" baseline="0" dirty="0"/>
              <a:t> over robes) change</a:t>
            </a:r>
          </a:p>
          <a:p>
            <a:pPr lvl="1"/>
            <a:endParaRPr lang="en-US" baseline="0" dirty="0"/>
          </a:p>
          <a:p>
            <a:pPr lvl="0"/>
            <a:r>
              <a:rPr lang="en-US" b="1" baseline="0" dirty="0"/>
              <a:t>Control</a:t>
            </a:r>
            <a:r>
              <a:rPr lang="en-US" baseline="0" dirty="0"/>
              <a:t> – who decides?</a:t>
            </a:r>
          </a:p>
          <a:p>
            <a:pPr lvl="1"/>
            <a:r>
              <a:rPr lang="en-US" baseline="0" dirty="0"/>
              <a:t>e.g. a </a:t>
            </a:r>
            <a:r>
              <a:rPr lang="en-US" b="1" baseline="0" dirty="0"/>
              <a:t>lectionary</a:t>
            </a:r>
            <a:r>
              <a:rPr lang="en-US" baseline="0" dirty="0"/>
              <a:t> is not distinctive in the sense of unique, but the way the decision is taken about whether to use it might be</a:t>
            </a:r>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4</a:t>
            </a:fld>
            <a:endParaRPr lang="en-US"/>
          </a:p>
        </p:txBody>
      </p:sp>
    </p:spTree>
    <p:extLst>
      <p:ext uri="{BB962C8B-B14F-4D97-AF65-F5344CB8AC3E}">
        <p14:creationId xmlns:p14="http://schemas.microsoft.com/office/powerpoint/2010/main" val="300640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a:t>C of E sits somewhere between congregational control and universal control.</a:t>
            </a:r>
          </a:p>
          <a:p>
            <a:pPr lvl="1"/>
            <a:r>
              <a:rPr lang="en-US" baseline="0" dirty="0"/>
              <a:t>Has moved more towards congregational control in recent years.</a:t>
            </a:r>
          </a:p>
          <a:p>
            <a:pPr lvl="0"/>
            <a:endParaRPr lang="en-US" baseline="0" dirty="0"/>
          </a:p>
          <a:p>
            <a:pPr lvl="0"/>
            <a:r>
              <a:rPr lang="en-US" baseline="0" dirty="0"/>
              <a:t>NB – ‘local control’ can just mean local </a:t>
            </a:r>
            <a:r>
              <a:rPr lang="en-US" i="1" baseline="0" dirty="0"/>
              <a:t>leaders</a:t>
            </a:r>
            <a:r>
              <a:rPr lang="en-US" baseline="0" dirty="0"/>
              <a:t>.</a:t>
            </a:r>
          </a:p>
          <a:p>
            <a:pPr lvl="0"/>
            <a:endParaRPr lang="en-US" dirty="0"/>
          </a:p>
          <a:p>
            <a:pPr lvl="0"/>
            <a:r>
              <a:rPr lang="en-US" dirty="0"/>
              <a:t>One of Cranmer’s aims was to distribute</a:t>
            </a:r>
            <a:r>
              <a:rPr lang="en-US" baseline="0" dirty="0"/>
              <a:t> power between centre and congregations, removing power of local leaders, through visible stable structures and understandable words.</a:t>
            </a:r>
            <a:endParaRPr lang="en-US" dirty="0"/>
          </a:p>
          <a:p>
            <a:endParaRPr lang="en-GB" dirty="0"/>
          </a:p>
        </p:txBody>
      </p:sp>
      <p:sp>
        <p:nvSpPr>
          <p:cNvPr id="4" name="Header Placeholder 3"/>
          <p:cNvSpPr>
            <a:spLocks noGrp="1"/>
          </p:cNvSpPr>
          <p:nvPr>
            <p:ph type="hdr" sz="quarter"/>
          </p:nvPr>
        </p:nvSpPr>
        <p:spPr/>
        <p:txBody>
          <a:bodyPr/>
          <a:lstStyle/>
          <a:p>
            <a:pPr>
              <a:defRPr/>
            </a:pPr>
            <a:r>
              <a:rPr lang="en-US"/>
              <a:t>Liturgy &amp; NWCs - Worcester Diocese</a:t>
            </a:r>
          </a:p>
        </p:txBody>
      </p:sp>
      <p:sp>
        <p:nvSpPr>
          <p:cNvPr id="5" name="Footer Placeholder 4"/>
          <p:cNvSpPr>
            <a:spLocks noGrp="1"/>
          </p:cNvSpPr>
          <p:nvPr>
            <p:ph type="ftr" sz="quarter" idx="4"/>
          </p:nvPr>
        </p:nvSpPr>
        <p:spPr/>
        <p:txBody>
          <a:bodyPr/>
          <a:lstStyle/>
          <a:p>
            <a:pPr>
              <a:defRPr/>
            </a:pPr>
            <a:r>
              <a:rPr lang="en-US"/>
              <a:t>Mark Earey – Jan 2025</a:t>
            </a:r>
          </a:p>
        </p:txBody>
      </p:sp>
      <p:sp>
        <p:nvSpPr>
          <p:cNvPr id="6" name="Slide Number Placeholder 5"/>
          <p:cNvSpPr>
            <a:spLocks noGrp="1"/>
          </p:cNvSpPr>
          <p:nvPr>
            <p:ph type="sldNum" sz="quarter" idx="5"/>
          </p:nvPr>
        </p:nvSpPr>
        <p:spPr/>
        <p:txBody>
          <a:bodyPr/>
          <a:lstStyle/>
          <a:p>
            <a:pPr>
              <a:defRPr/>
            </a:pPr>
            <a:fld id="{7021B00C-EF46-514B-A0F9-473892ADFA38}" type="slidenum">
              <a:rPr lang="en-US" smtClean="0"/>
              <a:pPr>
                <a:defRPr/>
              </a:pPr>
              <a:t>5</a:t>
            </a:fld>
            <a:endParaRPr lang="en-US"/>
          </a:p>
        </p:txBody>
      </p:sp>
    </p:spTree>
    <p:extLst>
      <p:ext uri="{BB962C8B-B14F-4D97-AF65-F5344CB8AC3E}">
        <p14:creationId xmlns:p14="http://schemas.microsoft.com/office/powerpoint/2010/main" val="82666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Lex </a:t>
            </a:r>
            <a:r>
              <a:rPr lang="en-GB" b="1" dirty="0" err="1"/>
              <a:t>orandi</a:t>
            </a:r>
            <a:r>
              <a:rPr lang="en-GB" b="1" dirty="0"/>
              <a:t>: Lex </a:t>
            </a:r>
            <a:r>
              <a:rPr lang="en-GB" b="1" dirty="0" err="1"/>
              <a:t>credendi</a:t>
            </a:r>
            <a:endParaRPr lang="en-GB" dirty="0"/>
          </a:p>
          <a:p>
            <a:endParaRPr lang="en-GB" dirty="0"/>
          </a:p>
          <a:p>
            <a:r>
              <a:rPr lang="en-GB" dirty="0"/>
              <a:t>Anglicans tell themselves that this is ‘our’ thing. It’s partly true.</a:t>
            </a:r>
          </a:p>
          <a:p>
            <a:r>
              <a:rPr lang="en-GB" dirty="0"/>
              <a:t>Our doctrine is connected to our liturgical text</a:t>
            </a:r>
            <a:r>
              <a:rPr lang="en-GB" baseline="0" dirty="0"/>
              <a:t> as well as Bible and creeds.</a:t>
            </a:r>
          </a:p>
          <a:p>
            <a:endParaRPr lang="en-GB" baseline="0" dirty="0"/>
          </a:p>
          <a:p>
            <a:pPr lvl="1"/>
            <a:r>
              <a:rPr lang="en-GB" baseline="0" dirty="0"/>
              <a:t>Because our origins are contested (beard or no beard – the two very different </a:t>
            </a:r>
            <a:r>
              <a:rPr lang="en-GB" baseline="0" dirty="0" err="1"/>
              <a:t>Cranmers</a:t>
            </a:r>
            <a:r>
              <a:rPr lang="en-GB" baseline="0" dirty="0"/>
              <a:t>, Evangelical or Catholic), </a:t>
            </a:r>
            <a:r>
              <a:rPr lang="en-GB" b="1" baseline="0" dirty="0"/>
              <a:t>doctrine is always an issue</a:t>
            </a:r>
            <a:r>
              <a:rPr lang="en-GB" baseline="0" dirty="0"/>
              <a:t>.</a:t>
            </a:r>
          </a:p>
          <a:p>
            <a:endParaRPr lang="en-GB" baseline="0" dirty="0"/>
          </a:p>
          <a:p>
            <a:pPr lvl="1"/>
            <a:r>
              <a:rPr lang="en-GB" baseline="0" dirty="0"/>
              <a:t>Because </a:t>
            </a:r>
            <a:r>
              <a:rPr lang="en-GB" b="1" baseline="0" dirty="0"/>
              <a:t>doctrine is an issue</a:t>
            </a:r>
            <a:r>
              <a:rPr lang="en-GB" baseline="0" dirty="0"/>
              <a:t>, the text of the book is fought over.</a:t>
            </a:r>
          </a:p>
          <a:p>
            <a:pPr lvl="1"/>
            <a:endParaRPr lang="en-GB" baseline="0" dirty="0"/>
          </a:p>
          <a:p>
            <a:pPr lvl="0"/>
            <a:r>
              <a:rPr lang="en-GB" baseline="0" dirty="0"/>
              <a:t>F </a:t>
            </a:r>
            <a:r>
              <a:rPr lang="en-GB" baseline="0" dirty="0" err="1"/>
              <a:t>Exp</a:t>
            </a:r>
            <a:r>
              <a:rPr lang="en-GB" baseline="0" dirty="0"/>
              <a:t> (and other creatives) formed in a different era, don’t see the issues </a:t>
            </a:r>
          </a:p>
          <a:p>
            <a:pPr marL="190500" lvl="1" indent="0">
              <a:buNone/>
            </a:pPr>
            <a:r>
              <a:rPr lang="en-GB" baseline="0" dirty="0"/>
              <a:t> let’s see worship as a place to </a:t>
            </a:r>
            <a:r>
              <a:rPr lang="en-GB" i="1" baseline="0" dirty="0"/>
              <a:t>explore</a:t>
            </a:r>
            <a:r>
              <a:rPr lang="en-GB" baseline="0" dirty="0"/>
              <a:t> belief</a:t>
            </a:r>
          </a:p>
          <a:p>
            <a:pPr lvl="0"/>
            <a:r>
              <a:rPr lang="en-GB" baseline="0" dirty="0"/>
              <a:t>Traditional </a:t>
            </a:r>
            <a:r>
              <a:rPr lang="en-GB" baseline="0" dirty="0" err="1"/>
              <a:t>Cof</a:t>
            </a:r>
            <a:r>
              <a:rPr lang="en-GB" baseline="0" dirty="0"/>
              <a:t> E – lets’ see worship as a place to protect or </a:t>
            </a:r>
            <a:r>
              <a:rPr lang="en-GB" i="1" baseline="0" dirty="0"/>
              <a:t>defend</a:t>
            </a:r>
            <a:r>
              <a:rPr lang="en-GB" baseline="0" dirty="0"/>
              <a:t> belief.</a:t>
            </a:r>
            <a:endParaRPr lang="en-GB"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6</a:t>
            </a:fld>
            <a:endParaRPr lang="en-US"/>
          </a:p>
        </p:txBody>
      </p:sp>
    </p:spTree>
    <p:extLst>
      <p:ext uri="{BB962C8B-B14F-4D97-AF65-F5344CB8AC3E}">
        <p14:creationId xmlns:p14="http://schemas.microsoft.com/office/powerpoint/2010/main" val="385286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ja-JP" b="1" baseline="0" dirty="0"/>
              <a:t>C of E is not congregational in ecclesiology.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ja-JP"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ja-JP" b="1" baseline="0" dirty="0"/>
              <a:t>Not all decisions about worship are therefore yours to take a congregational level</a:t>
            </a:r>
            <a:r>
              <a:rPr lang="en-GB" altLang="ja-JP" baseline="0" dirty="0"/>
              <a:t> (if you can’t live with that you are in the wrong denomination).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Helvetica" charset="0"/>
                <a:cs typeface="Helvetica" charset="0"/>
                <a:sym typeface="Helvetica" charset="0"/>
              </a:rPr>
              <a:t>This is about being</a:t>
            </a:r>
            <a:r>
              <a:rPr lang="en-US" baseline="0" dirty="0">
                <a:latin typeface="Helvetica" charset="0"/>
                <a:cs typeface="Helvetica" charset="0"/>
                <a:sym typeface="Helvetica" charset="0"/>
              </a:rPr>
              <a:t> accountable beyond the congregation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baseline="0" dirty="0">
              <a:latin typeface="Helvetica" charset="0"/>
              <a:cs typeface="Helvetica" charset="0"/>
              <a:sym typeface="Helvetica" charset="0"/>
            </a:endParaRPr>
          </a:p>
          <a:p>
            <a:pPr eaLnBrk="1" hangingPunct="1">
              <a:defRPr/>
            </a:pPr>
            <a:r>
              <a:rPr lang="en-US" dirty="0" err="1">
                <a:latin typeface="Helvetica" charset="0"/>
                <a:cs typeface="Helvetica" charset="0"/>
                <a:sym typeface="Helvetica" charset="0"/>
              </a:rPr>
              <a:t>CofE</a:t>
            </a:r>
            <a:r>
              <a:rPr lang="en-US" baseline="0" dirty="0">
                <a:latin typeface="Helvetica" charset="0"/>
                <a:cs typeface="Helvetica" charset="0"/>
                <a:sym typeface="Helvetica" charset="0"/>
              </a:rPr>
              <a:t> lives with constant</a:t>
            </a:r>
            <a:r>
              <a:rPr lang="en-US" dirty="0">
                <a:latin typeface="Helvetica" charset="0"/>
                <a:cs typeface="Helvetica" charset="0"/>
                <a:sym typeface="Helvetica" charset="0"/>
              </a:rPr>
              <a:t> tension between </a:t>
            </a:r>
            <a:r>
              <a:rPr lang="en-US" b="1" dirty="0">
                <a:latin typeface="Helvetica" charset="0"/>
                <a:cs typeface="Helvetica" charset="0"/>
                <a:sym typeface="Helvetica" charset="0"/>
              </a:rPr>
              <a:t>local</a:t>
            </a:r>
            <a:r>
              <a:rPr lang="en-US" dirty="0">
                <a:latin typeface="Helvetica" charset="0"/>
                <a:cs typeface="Helvetica" charset="0"/>
                <a:sym typeface="Helvetica" charset="0"/>
              </a:rPr>
              <a:t> and</a:t>
            </a:r>
            <a:r>
              <a:rPr lang="en-US" b="1" dirty="0">
                <a:latin typeface="Helvetica" charset="0"/>
                <a:cs typeface="Helvetica" charset="0"/>
                <a:sym typeface="Helvetica" charset="0"/>
              </a:rPr>
              <a:t> wider church</a:t>
            </a:r>
            <a:r>
              <a:rPr lang="en-US" dirty="0">
                <a:latin typeface="Helvetica" charset="0"/>
                <a:cs typeface="Helvetica" charset="0"/>
                <a:sym typeface="Helvetica" charset="0"/>
              </a:rPr>
              <a:t>, or </a:t>
            </a:r>
            <a:r>
              <a:rPr lang="en-US" b="1" baseline="0" dirty="0"/>
              <a:t>context vs. connection</a:t>
            </a:r>
            <a:r>
              <a:rPr lang="en-US" dirty="0">
                <a:latin typeface="Helvetica" charset="0"/>
                <a:cs typeface="Helvetica" charset="0"/>
                <a:sym typeface="Helvetica" charset="0"/>
              </a:rPr>
              <a:t>. How to we </a:t>
            </a:r>
            <a:r>
              <a:rPr lang="ja-JP" altLang="en-US" dirty="0">
                <a:latin typeface="Arial"/>
                <a:cs typeface="Helvetica" charset="0"/>
                <a:sym typeface="Helvetica" charset="0"/>
              </a:rPr>
              <a:t>‘</a:t>
            </a:r>
            <a:r>
              <a:rPr lang="en-US" dirty="0">
                <a:latin typeface="Helvetica" charset="0"/>
                <a:cs typeface="Helvetica" charset="0"/>
                <a:sym typeface="Helvetica" charset="0"/>
              </a:rPr>
              <a:t>belong</a:t>
            </a:r>
            <a:r>
              <a:rPr lang="ja-JP" altLang="en-US" dirty="0">
                <a:latin typeface="Arial"/>
                <a:cs typeface="Helvetica" charset="0"/>
                <a:sym typeface="Helvetica" charset="0"/>
              </a:rPr>
              <a:t>’</a:t>
            </a:r>
            <a:r>
              <a:rPr lang="en-US" dirty="0">
                <a:latin typeface="Helvetica" charset="0"/>
                <a:cs typeface="Helvetica" charset="0"/>
                <a:sym typeface="Helvetica" charset="0"/>
              </a:rPr>
              <a:t> and connect beyond ourselves?</a:t>
            </a:r>
          </a:p>
          <a:p>
            <a:pPr eaLnBrk="1" hangingPunct="1">
              <a:defRPr/>
            </a:pPr>
            <a:endParaRPr lang="en-US" b="1" baseline="0" dirty="0">
              <a:latin typeface="Helvetica" charset="0"/>
              <a:cs typeface="Helvetica" charset="0"/>
              <a:sym typeface="Helvetica" charset="0"/>
            </a:endParaRPr>
          </a:p>
          <a:p>
            <a:pPr eaLnBrk="1" hangingPunct="1">
              <a:defRPr/>
            </a:pPr>
            <a:r>
              <a:rPr lang="en-US" b="1" baseline="0" dirty="0">
                <a:latin typeface="Helvetica" charset="0"/>
                <a:cs typeface="Helvetica" charset="0"/>
                <a:sym typeface="Helvetica" charset="0"/>
              </a:rPr>
              <a:t>Where does the </a:t>
            </a:r>
            <a:r>
              <a:rPr lang="en-US" b="1" baseline="0" dirty="0" err="1">
                <a:latin typeface="Helvetica" charset="0"/>
                <a:cs typeface="Helvetica" charset="0"/>
                <a:sym typeface="Helvetica" charset="0"/>
              </a:rPr>
              <a:t>centre</a:t>
            </a:r>
            <a:r>
              <a:rPr lang="en-US" b="1" baseline="0" dirty="0">
                <a:latin typeface="Helvetica" charset="0"/>
                <a:cs typeface="Helvetica" charset="0"/>
                <a:sym typeface="Helvetica" charset="0"/>
              </a:rPr>
              <a:t> of gravity fall?</a:t>
            </a:r>
          </a:p>
          <a:p>
            <a:pPr eaLnBrk="1" hangingPunct="1">
              <a:defRPr/>
            </a:pPr>
            <a:r>
              <a:rPr lang="en-US" b="0" baseline="0" dirty="0">
                <a:latin typeface="Helvetica" charset="0"/>
                <a:cs typeface="Helvetica" charset="0"/>
                <a:sym typeface="Helvetica" charset="0"/>
              </a:rPr>
              <a:t>(whether you think it’s in the wrong place depends on what you compare it to: Rome or local </a:t>
            </a:r>
            <a:r>
              <a:rPr lang="en-US" b="0" baseline="0" dirty="0" err="1">
                <a:latin typeface="Helvetica" charset="0"/>
                <a:cs typeface="Helvetica" charset="0"/>
                <a:sym typeface="Helvetica" charset="0"/>
              </a:rPr>
              <a:t>baptist</a:t>
            </a:r>
            <a:r>
              <a:rPr lang="en-US" b="0" baseline="0" dirty="0">
                <a:latin typeface="Helvetica" charset="0"/>
                <a:cs typeface="Helvetica" charset="0"/>
                <a:sym typeface="Helvetica" charset="0"/>
              </a:rPr>
              <a:t> church)</a:t>
            </a:r>
          </a:p>
          <a:p>
            <a:pPr eaLnBrk="1" hangingPunct="1"/>
            <a:endParaRPr lang="en-GB" altLang="ja-JP" baseline="0"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7</a:t>
            </a:fld>
            <a:endParaRPr lang="en-US"/>
          </a:p>
        </p:txBody>
      </p:sp>
    </p:spTree>
    <p:extLst>
      <p:ext uri="{BB962C8B-B14F-4D97-AF65-F5344CB8AC3E}">
        <p14:creationId xmlns:p14="http://schemas.microsoft.com/office/powerpoint/2010/main" val="385286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Anglican</a:t>
            </a:r>
            <a:r>
              <a:rPr lang="en-GB" baseline="0" dirty="0"/>
              <a:t> identity has historically been liturgically focused – in the Book of Common Prayer.</a:t>
            </a:r>
          </a:p>
          <a:p>
            <a:endParaRPr lang="en-GB" baseline="0" dirty="0"/>
          </a:p>
          <a:p>
            <a:r>
              <a:rPr lang="en-GB" baseline="0" dirty="0"/>
              <a:t>So, what happens to your identity when you have </a:t>
            </a:r>
            <a:r>
              <a:rPr lang="en-GB" b="1" baseline="0" dirty="0"/>
              <a:t>liturgical diversity</a:t>
            </a:r>
            <a:r>
              <a:rPr lang="en-GB" baseline="0" dirty="0"/>
              <a:t>?</a:t>
            </a:r>
          </a:p>
          <a:p>
            <a:endParaRPr lang="en-GB" baseline="0" dirty="0"/>
          </a:p>
          <a:p>
            <a:r>
              <a:rPr lang="en-GB" b="1" baseline="0" dirty="0"/>
              <a:t>KEY POINT </a:t>
            </a:r>
            <a:r>
              <a:rPr lang="en-GB" baseline="0" dirty="0"/>
              <a:t>– This has led to a lot of anxiety in the C of E – especially in 1980s.</a:t>
            </a:r>
          </a:p>
          <a:p>
            <a:r>
              <a:rPr lang="en-GB" baseline="0" dirty="0"/>
              <a:t>Formation of </a:t>
            </a:r>
            <a:r>
              <a:rPr lang="en-GB" b="1" baseline="0" dirty="0"/>
              <a:t>Prayer Book Society </a:t>
            </a:r>
            <a:r>
              <a:rPr lang="en-GB" baseline="0" dirty="0"/>
              <a:t>not just about preserving form and language, but </a:t>
            </a:r>
            <a:r>
              <a:rPr lang="en-GB" b="1" i="1" baseline="0" dirty="0"/>
              <a:t>commonality</a:t>
            </a:r>
            <a:r>
              <a:rPr lang="en-GB" baseline="0" dirty="0"/>
              <a:t>.</a:t>
            </a:r>
            <a:endParaRPr lang="en-GB" dirty="0"/>
          </a:p>
        </p:txBody>
      </p:sp>
      <p:sp>
        <p:nvSpPr>
          <p:cNvPr id="4" name="Header Placeholder 3"/>
          <p:cNvSpPr>
            <a:spLocks noGrp="1"/>
          </p:cNvSpPr>
          <p:nvPr>
            <p:ph type="hdr" sz="quarter" idx="10"/>
          </p:nvPr>
        </p:nvSpPr>
        <p:spPr/>
        <p:txBody>
          <a:bodyPr/>
          <a:lstStyle/>
          <a:p>
            <a:pPr>
              <a:defRPr/>
            </a:pPr>
            <a:r>
              <a:rPr lang="en-US"/>
              <a:t>Liturgy &amp; NWCs - Worcester Diocese</a:t>
            </a:r>
          </a:p>
        </p:txBody>
      </p:sp>
      <p:sp>
        <p:nvSpPr>
          <p:cNvPr id="5" name="Footer Placeholder 4"/>
          <p:cNvSpPr>
            <a:spLocks noGrp="1"/>
          </p:cNvSpPr>
          <p:nvPr>
            <p:ph type="ftr" sz="quarter" idx="11"/>
          </p:nvPr>
        </p:nvSpPr>
        <p:spPr/>
        <p:txBody>
          <a:bodyPr/>
          <a:lstStyle/>
          <a:p>
            <a:pPr>
              <a:defRPr/>
            </a:pPr>
            <a:r>
              <a:rPr lang="en-US"/>
              <a:t>Mark Earey – Jan 2025</a:t>
            </a:r>
          </a:p>
        </p:txBody>
      </p:sp>
      <p:sp>
        <p:nvSpPr>
          <p:cNvPr id="6" name="Slide Number Placeholder 5"/>
          <p:cNvSpPr>
            <a:spLocks noGrp="1"/>
          </p:cNvSpPr>
          <p:nvPr>
            <p:ph type="sldNum" sz="quarter" idx="12"/>
          </p:nvPr>
        </p:nvSpPr>
        <p:spPr/>
        <p:txBody>
          <a:bodyPr/>
          <a:lstStyle/>
          <a:p>
            <a:pPr>
              <a:defRPr/>
            </a:pPr>
            <a:fld id="{7021B00C-EF46-514B-A0F9-473892ADFA38}" type="slidenum">
              <a:rPr lang="en-US" smtClean="0"/>
              <a:pPr>
                <a:defRPr/>
              </a:pPr>
              <a:t>8</a:t>
            </a:fld>
            <a:endParaRPr lang="en-US"/>
          </a:p>
        </p:txBody>
      </p:sp>
    </p:spTree>
    <p:extLst>
      <p:ext uri="{BB962C8B-B14F-4D97-AF65-F5344CB8AC3E}">
        <p14:creationId xmlns:p14="http://schemas.microsoft.com/office/powerpoint/2010/main" val="249170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hdr" sz="quarter"/>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200">
                <a:latin typeface="Arial" charset="0"/>
              </a:rPr>
              <a:t>Liturgy &amp; NWCs - Worcester Diocese</a:t>
            </a:r>
          </a:p>
        </p:txBody>
      </p:sp>
      <p:sp>
        <p:nvSpPr>
          <p:cNvPr id="9218" name="Rectangle 6"/>
          <p:cNvSpPr>
            <a:spLocks noGrp="1" noChangeArrowheads="1"/>
          </p:cNvSpPr>
          <p:nvPr>
            <p:ph type="ftr" sz="quarter" idx="4"/>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r>
              <a:rPr lang="en-US" sz="1000" b="0">
                <a:latin typeface="Arial" charset="0"/>
              </a:rPr>
              <a:t>Mark Earey – Jan 2025</a:t>
            </a:r>
          </a:p>
        </p:txBody>
      </p:sp>
      <p:sp>
        <p:nvSpPr>
          <p:cNvPr id="9219" name="Rectangle 7"/>
          <p:cNvSpPr>
            <a:spLocks noGrp="1" noChangeArrowheads="1"/>
          </p:cNvSpPr>
          <p:nvPr>
            <p:ph type="sldNum" sz="quarter" idx="5"/>
          </p:nvPr>
        </p:nvSpPr>
        <p:spPr>
          <a:noFill/>
        </p:spPr>
        <p:txBody>
          <a:bodyPr/>
          <a:lstStyle>
            <a:lvl1pPr>
              <a:defRPr sz="3200" b="1">
                <a:solidFill>
                  <a:schemeClr val="tx1"/>
                </a:solidFill>
                <a:latin typeface="Verdana" charset="0"/>
                <a:ea typeface="ＭＳ Ｐゴシック" charset="0"/>
                <a:cs typeface="ＭＳ Ｐゴシック" charset="0"/>
              </a:defRPr>
            </a:lvl1pPr>
            <a:lvl2pPr marL="742950" indent="-285750">
              <a:defRPr sz="3200" b="1">
                <a:solidFill>
                  <a:schemeClr val="tx1"/>
                </a:solidFill>
                <a:latin typeface="Verdana" charset="0"/>
                <a:ea typeface="ＭＳ Ｐゴシック" charset="0"/>
              </a:defRPr>
            </a:lvl2pPr>
            <a:lvl3pPr marL="1143000" indent="-228600">
              <a:defRPr sz="3200" b="1">
                <a:solidFill>
                  <a:schemeClr val="tx1"/>
                </a:solidFill>
                <a:latin typeface="Verdana" charset="0"/>
                <a:ea typeface="ＭＳ Ｐゴシック" charset="0"/>
              </a:defRPr>
            </a:lvl3pPr>
            <a:lvl4pPr marL="1600200" indent="-228600">
              <a:defRPr sz="3200" b="1">
                <a:solidFill>
                  <a:schemeClr val="tx1"/>
                </a:solidFill>
                <a:latin typeface="Verdana" charset="0"/>
                <a:ea typeface="ＭＳ Ｐゴシック" charset="0"/>
              </a:defRPr>
            </a:lvl4pPr>
            <a:lvl5pPr marL="2057400" indent="-228600">
              <a:defRPr sz="32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32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32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32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3200" b="1">
                <a:solidFill>
                  <a:schemeClr val="tx1"/>
                </a:solidFill>
                <a:latin typeface="Verdana" charset="0"/>
                <a:ea typeface="ＭＳ Ｐゴシック" charset="0"/>
              </a:defRPr>
            </a:lvl9pPr>
          </a:lstStyle>
          <a:p>
            <a:fld id="{22ADCF95-C63F-5344-AE17-98BA6CF6BA6B}" type="slidenum">
              <a:rPr lang="en-US" sz="1200" b="0">
                <a:latin typeface="Arial" charset="0"/>
              </a:rPr>
              <a:pPr/>
              <a:t>9</a:t>
            </a:fld>
            <a:endParaRPr lang="en-US" sz="1200" b="0">
              <a:latin typeface="Arial" charset="0"/>
            </a:endParaRPr>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21" name="Rectangle 3"/>
          <p:cNvSpPr>
            <a:spLocks noGrp="1" noChangeArrowheads="1"/>
          </p:cNvSpPr>
          <p:nvPr>
            <p:ph type="body" idx="1"/>
          </p:nvPr>
        </p:nvSpPr>
        <p:spPr>
          <a:noFill/>
        </p:spPr>
        <p:txBody>
          <a:bodyPr/>
          <a:lstStyle/>
          <a:p>
            <a:pPr eaLnBrk="1" hangingPunct="1"/>
            <a:r>
              <a:rPr lang="en-US" i="0" dirty="0"/>
              <a:t>A</a:t>
            </a:r>
            <a:r>
              <a:rPr lang="en-US" i="0" baseline="0" dirty="0"/>
              <a:t> previous generation wrestling with the same issues – re. Urban contexts, all age worship etc.</a:t>
            </a:r>
            <a:endParaRPr lang="en-US" i="0" dirty="0"/>
          </a:p>
          <a:p>
            <a:pPr eaLnBrk="1" hangingPunct="1"/>
            <a:endParaRPr lang="en-US" i="1" dirty="0"/>
          </a:p>
          <a:p>
            <a:pPr eaLnBrk="1" hangingPunct="1"/>
            <a:r>
              <a:rPr lang="en-US" i="1" dirty="0"/>
              <a:t>Patterns for Worship</a:t>
            </a:r>
            <a:r>
              <a:rPr lang="en-US" dirty="0"/>
              <a:t> report, 1989 – the invention of the Service of the Word</a:t>
            </a:r>
            <a:r>
              <a:rPr lang="en-US" baseline="0" dirty="0"/>
              <a:t> structure – an attempt at flexibility.</a:t>
            </a:r>
            <a:endParaRPr lang="en-US" dirty="0"/>
          </a:p>
          <a:p>
            <a:pPr eaLnBrk="1" hangingPunct="1"/>
            <a:endParaRPr lang="en-US" dirty="0"/>
          </a:p>
          <a:p>
            <a:pPr eaLnBrk="1" hangingPunct="1"/>
            <a:r>
              <a:rPr lang="ja-JP" altLang="en-US" dirty="0"/>
              <a:t>‘</a:t>
            </a:r>
            <a:r>
              <a:rPr lang="en-US" altLang="ja-JP" dirty="0"/>
              <a:t>Some of the marks which should be safeguarded for those who wish to stand in any recognizable continuity with historic Anglican tradition are:</a:t>
            </a:r>
            <a:r>
              <a:rPr lang="ja-JP" altLang="en-US" dirty="0"/>
              <a:t>’</a:t>
            </a:r>
            <a:endParaRPr lang="en-US" altLang="ja-JP" dirty="0"/>
          </a:p>
          <a:p>
            <a:pPr eaLnBrk="1" hangingPunct="1"/>
            <a:r>
              <a:rPr lang="en-US" dirty="0"/>
              <a:t>- This is a very defensive statement and approach.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2477573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561924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000250" cy="6172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152400"/>
            <a:ext cx="5848350" cy="6172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01659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74518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2442247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4478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914900" y="14478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002630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40119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0634873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860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2963971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323172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52400"/>
            <a:ext cx="80010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447800"/>
            <a:ext cx="80010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p:nvSpPr>
        <p:spPr bwMode="auto">
          <a:xfrm>
            <a:off x="0" y="0"/>
            <a:ext cx="539750" cy="6876000"/>
          </a:xfrm>
          <a:prstGeom prst="rect">
            <a:avLst/>
          </a:prstGeom>
          <a:gradFill rotWithShape="0">
            <a:gsLst>
              <a:gs pos="0">
                <a:srgbClr val="000080"/>
              </a:gs>
              <a:gs pos="100000">
                <a:srgbClr val="EBF5FF"/>
              </a:gs>
            </a:gsLst>
            <a:lin ang="540000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
        <p:nvSpPr>
          <p:cNvPr id="1030" name="Rectangle 11"/>
          <p:cNvSpPr>
            <a:spLocks noChangeArrowheads="1"/>
          </p:cNvSpPr>
          <p:nvPr/>
        </p:nvSpPr>
        <p:spPr bwMode="auto">
          <a:xfrm>
            <a:off x="1576388" y="6783388"/>
            <a:ext cx="381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0">
                <a:solidFill>
                  <a:srgbClr val="000000"/>
                </a:solidFill>
                <a:latin typeface="Times New Roman" charset="0"/>
              </a:rPr>
              <a:t> </a:t>
            </a:r>
            <a:endParaRPr lang="en-US"/>
          </a:p>
        </p:txBody>
      </p:sp>
      <p:pic>
        <p:nvPicPr>
          <p:cNvPr id="2" name="Picture 1" descr="Logo, icon&#10;&#10;Description automatically generated">
            <a:extLst>
              <a:ext uri="{FF2B5EF4-FFF2-40B4-BE49-F238E27FC236}">
                <a16:creationId xmlns:a16="http://schemas.microsoft.com/office/drawing/2014/main" id="{A15CE97B-5BB9-CA4D-7A97-DA00714B5BB3}"/>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74279" y="6365485"/>
            <a:ext cx="384842" cy="3865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5pPr>
      <a:lvl6pPr marL="457200" algn="l" rtl="0" fontAlgn="base">
        <a:spcBef>
          <a:spcPct val="0"/>
        </a:spcBef>
        <a:spcAft>
          <a:spcPct val="0"/>
        </a:spcAft>
        <a:defRPr sz="3800" b="1">
          <a:solidFill>
            <a:schemeClr val="tx2"/>
          </a:solidFill>
          <a:latin typeface="Verdana" charset="0"/>
          <a:ea typeface="ＭＳ Ｐゴシック" charset="0"/>
          <a:cs typeface="ＭＳ Ｐゴシック" charset="0"/>
        </a:defRPr>
      </a:lvl6pPr>
      <a:lvl7pPr marL="914400" algn="l" rtl="0" fontAlgn="base">
        <a:spcBef>
          <a:spcPct val="0"/>
        </a:spcBef>
        <a:spcAft>
          <a:spcPct val="0"/>
        </a:spcAft>
        <a:defRPr sz="3800" b="1">
          <a:solidFill>
            <a:schemeClr val="tx2"/>
          </a:solidFill>
          <a:latin typeface="Verdana" charset="0"/>
          <a:ea typeface="ＭＳ Ｐゴシック" charset="0"/>
          <a:cs typeface="ＭＳ Ｐゴシック" charset="0"/>
        </a:defRPr>
      </a:lvl7pPr>
      <a:lvl8pPr marL="1371600" algn="l" rtl="0" fontAlgn="base">
        <a:spcBef>
          <a:spcPct val="0"/>
        </a:spcBef>
        <a:spcAft>
          <a:spcPct val="0"/>
        </a:spcAft>
        <a:defRPr sz="3800" b="1">
          <a:solidFill>
            <a:schemeClr val="tx2"/>
          </a:solidFill>
          <a:latin typeface="Verdana" charset="0"/>
          <a:ea typeface="ＭＳ Ｐゴシック" charset="0"/>
          <a:cs typeface="ＭＳ Ｐゴシック" charset="0"/>
        </a:defRPr>
      </a:lvl8pPr>
      <a:lvl9pPr marL="1828800" algn="l" rtl="0" fontAlgn="base">
        <a:spcBef>
          <a:spcPct val="0"/>
        </a:spcBef>
        <a:spcAft>
          <a:spcPct val="0"/>
        </a:spcAft>
        <a:defRPr sz="3800" b="1">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562100" indent="-228600" algn="l" rtl="0" eaLnBrk="0" fontAlgn="base" hangingPunct="0">
        <a:spcBef>
          <a:spcPct val="20000"/>
        </a:spcBef>
        <a:spcAft>
          <a:spcPct val="0"/>
        </a:spcAft>
        <a:buChar char="–"/>
        <a:defRPr sz="20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fontAlgn="base">
        <a:spcBef>
          <a:spcPct val="20000"/>
        </a:spcBef>
        <a:spcAft>
          <a:spcPct val="0"/>
        </a:spcAft>
        <a:buChar char="»"/>
        <a:defRPr sz="2000">
          <a:solidFill>
            <a:schemeClr val="tx1"/>
          </a:solidFill>
          <a:latin typeface="+mn-lt"/>
          <a:ea typeface="+mn-ea"/>
        </a:defRPr>
      </a:lvl6pPr>
      <a:lvl7pPr marL="2895600" indent="-228600" algn="l" rtl="0" fontAlgn="base">
        <a:spcBef>
          <a:spcPct val="20000"/>
        </a:spcBef>
        <a:spcAft>
          <a:spcPct val="0"/>
        </a:spcAft>
        <a:buChar char="»"/>
        <a:defRPr sz="2000">
          <a:solidFill>
            <a:schemeClr val="tx1"/>
          </a:solidFill>
          <a:latin typeface="+mn-lt"/>
          <a:ea typeface="+mn-ea"/>
        </a:defRPr>
      </a:lvl7pPr>
      <a:lvl8pPr marL="3352800" indent="-228600" algn="l" rtl="0" fontAlgn="base">
        <a:spcBef>
          <a:spcPct val="20000"/>
        </a:spcBef>
        <a:spcAft>
          <a:spcPct val="0"/>
        </a:spcAft>
        <a:buChar char="»"/>
        <a:defRPr sz="2000">
          <a:solidFill>
            <a:schemeClr val="tx1"/>
          </a:solidFill>
          <a:latin typeface="+mn-lt"/>
          <a:ea typeface="+mn-ea"/>
        </a:defRPr>
      </a:lvl8pPr>
      <a:lvl9pPr marL="38100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eareym\Desktop\blue-boat-lake-59441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809" b="16928"/>
          <a:stretch/>
        </p:blipFill>
        <p:spPr bwMode="auto">
          <a:xfrm>
            <a:off x="1043608" y="1412776"/>
            <a:ext cx="7560840" cy="38491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55576" y="116632"/>
            <a:ext cx="8136904" cy="1138773"/>
          </a:xfrm>
          <a:prstGeom prst="rect">
            <a:avLst/>
          </a:prstGeom>
          <a:noFill/>
        </p:spPr>
        <p:txBody>
          <a:bodyPr wrap="square" rtlCol="0">
            <a:spAutoFit/>
          </a:bodyPr>
          <a:lstStyle/>
          <a:p>
            <a:r>
              <a:rPr lang="en-US" sz="3400" dirty="0"/>
              <a:t>Anglican Identity and Worship </a:t>
            </a:r>
            <a:br>
              <a:rPr lang="en-US" sz="3400" dirty="0"/>
            </a:br>
            <a:r>
              <a:rPr lang="en-US" sz="3400" i="1" dirty="0"/>
              <a:t>– keeping our moorings</a:t>
            </a:r>
          </a:p>
        </p:txBody>
      </p:sp>
      <p:sp>
        <p:nvSpPr>
          <p:cNvPr id="3" name="TextBox 2">
            <a:extLst>
              <a:ext uri="{FF2B5EF4-FFF2-40B4-BE49-F238E27FC236}">
                <a16:creationId xmlns:a16="http://schemas.microsoft.com/office/drawing/2014/main" id="{DCFF92B0-99BD-69B4-3D2E-4F550A7AFB6B}"/>
              </a:ext>
            </a:extLst>
          </p:cNvPr>
          <p:cNvSpPr txBox="1"/>
          <p:nvPr/>
        </p:nvSpPr>
        <p:spPr>
          <a:xfrm>
            <a:off x="899592" y="5373216"/>
            <a:ext cx="7920880" cy="1384995"/>
          </a:xfrm>
          <a:prstGeom prst="rect">
            <a:avLst/>
          </a:prstGeom>
          <a:noFill/>
        </p:spPr>
        <p:txBody>
          <a:bodyPr wrap="square" rtlCol="0">
            <a:spAutoFit/>
          </a:bodyPr>
          <a:lstStyle/>
          <a:p>
            <a:r>
              <a:rPr lang="en-US" sz="2400" dirty="0"/>
              <a:t>Mark Earey</a:t>
            </a:r>
          </a:p>
          <a:p>
            <a:r>
              <a:rPr lang="en-US" sz="2000" b="0" dirty="0"/>
              <a:t>Director of Anglican Formation and tutor in Liturgy, </a:t>
            </a:r>
            <a:br>
              <a:rPr lang="en-US" sz="2000" b="0" dirty="0"/>
            </a:br>
            <a:r>
              <a:rPr lang="en-US" sz="2000" b="0" dirty="0"/>
              <a:t>The Queen’s Foundation, Birmingham</a:t>
            </a:r>
          </a:p>
          <a:p>
            <a:r>
              <a:rPr lang="en-US" sz="2000" b="0" dirty="0"/>
              <a:t>Consultant member of the Liturgical Commission</a:t>
            </a:r>
          </a:p>
        </p:txBody>
      </p:sp>
    </p:spTree>
    <p:extLst>
      <p:ext uri="{BB962C8B-B14F-4D97-AF65-F5344CB8AC3E}">
        <p14:creationId xmlns:p14="http://schemas.microsoft.com/office/powerpoint/2010/main" val="12677978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86544"/>
            <a:ext cx="5826224" cy="838200"/>
          </a:xfrm>
        </p:spPr>
        <p:txBody>
          <a:bodyPr/>
          <a:lstStyle/>
          <a:p>
            <a:pPr eaLnBrk="1" hangingPunct="1"/>
            <a:r>
              <a:rPr lang="en-US" dirty="0">
                <a:latin typeface="Verdana" charset="0"/>
                <a:ea typeface="ＭＳ Ｐゴシック" charset="0"/>
                <a:cs typeface="ＭＳ Ｐゴシック" charset="0"/>
              </a:rPr>
              <a:t>An ‘Anglican’ way forward?</a:t>
            </a:r>
          </a:p>
        </p:txBody>
      </p:sp>
      <p:sp>
        <p:nvSpPr>
          <p:cNvPr id="304133" name="AutoShape 5"/>
          <p:cNvSpPr>
            <a:spLocks noChangeArrowheads="1"/>
          </p:cNvSpPr>
          <p:nvPr/>
        </p:nvSpPr>
        <p:spPr bwMode="auto">
          <a:xfrm>
            <a:off x="762000" y="2209800"/>
            <a:ext cx="2111375" cy="1066800"/>
          </a:xfrm>
          <a:prstGeom prst="flowChartDocument">
            <a:avLst/>
          </a:prstGeom>
          <a:solidFill>
            <a:srgbClr val="FFCC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a:solidFill>
                  <a:schemeClr val="tx2"/>
                </a:solidFill>
              </a:rPr>
              <a:t>Texts</a:t>
            </a:r>
            <a:endParaRPr lang="en-GB" sz="2400" b="0">
              <a:solidFill>
                <a:schemeClr val="tx2"/>
              </a:solidFill>
            </a:endParaRPr>
          </a:p>
        </p:txBody>
      </p:sp>
      <p:sp>
        <p:nvSpPr>
          <p:cNvPr id="304136" name="AutoShape 8">
            <a:hlinkClick r:id="" action="ppaction://hlinkshowjump?jump=nextslide" highlightClick="1"/>
          </p:cNvPr>
          <p:cNvSpPr>
            <a:spLocks noChangeArrowheads="1"/>
          </p:cNvSpPr>
          <p:nvPr/>
        </p:nvSpPr>
        <p:spPr bwMode="auto">
          <a:xfrm>
            <a:off x="3200400" y="3200400"/>
            <a:ext cx="2724150" cy="1066800"/>
          </a:xfrm>
          <a:prstGeom prst="plus">
            <a:avLst>
              <a:gd name="adj" fmla="val 25000"/>
            </a:avLst>
          </a:prstGeom>
          <a:solidFill>
            <a:srgbClr val="66FF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a:solidFill>
                  <a:schemeClr val="tx2"/>
                </a:solidFill>
              </a:rPr>
              <a:t>Shape</a:t>
            </a:r>
            <a:endParaRPr lang="en-GB" sz="2400" b="0">
              <a:solidFill>
                <a:schemeClr val="tx2"/>
              </a:solidFill>
            </a:endParaRPr>
          </a:p>
        </p:txBody>
      </p:sp>
      <p:graphicFrame>
        <p:nvGraphicFramePr>
          <p:cNvPr id="304140" name="Object 12"/>
          <p:cNvGraphicFramePr>
            <a:graphicFrameLocks noChangeAspect="1"/>
          </p:cNvGraphicFramePr>
          <p:nvPr>
            <p:extLst>
              <p:ext uri="{D42A27DB-BD31-4B8C-83A1-F6EECF244321}">
                <p14:modId xmlns:p14="http://schemas.microsoft.com/office/powerpoint/2010/main" val="3287406534"/>
              </p:ext>
            </p:extLst>
          </p:nvPr>
        </p:nvGraphicFramePr>
        <p:xfrm>
          <a:off x="611188" y="1700808"/>
          <a:ext cx="2422525" cy="2081212"/>
        </p:xfrm>
        <a:graphic>
          <a:graphicData uri="http://schemas.openxmlformats.org/presentationml/2006/ole">
            <mc:AlternateContent xmlns:mc="http://schemas.openxmlformats.org/markup-compatibility/2006">
              <mc:Choice xmlns:v="urn:schemas-microsoft-com:vml" Requires="v">
                <p:oleObj name="Clip" r:id="rId3" imgW="2425700" imgH="2082800" progId="MS_ClipArt_Gallery.2">
                  <p:embed/>
                </p:oleObj>
              </mc:Choice>
              <mc:Fallback>
                <p:oleObj name="Clip" r:id="rId3" imgW="2425700" imgH="2082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808"/>
                        <a:ext cx="2422525" cy="2081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4142" name="Text Box 14"/>
          <p:cNvSpPr txBox="1">
            <a:spLocks noChangeArrowheads="1"/>
          </p:cNvSpPr>
          <p:nvPr/>
        </p:nvSpPr>
        <p:spPr bwMode="auto">
          <a:xfrm>
            <a:off x="3635871" y="2348880"/>
            <a:ext cx="1800225" cy="2754600"/>
          </a:xfrm>
          <a:prstGeom prst="rect">
            <a:avLst/>
          </a:prstGeom>
          <a:noFill/>
          <a:ln>
            <a:noFill/>
          </a:ln>
          <a:effectLst>
            <a:outerShdw blurRad="63500" dist="107763" dir="2700000" algn="ctr" rotWithShape="0">
              <a:schemeClr val="tx1">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Lst>
        </p:spPr>
        <p:txBody>
          <a:bodyPr lIns="54000" rIns="54000">
            <a:spAutoFit/>
          </a:bodyPr>
          <a:lstStyle/>
          <a:p>
            <a:pPr>
              <a:spcBef>
                <a:spcPct val="50000"/>
              </a:spcBef>
              <a:defRPr/>
            </a:pPr>
            <a:r>
              <a:rPr lang="en-GB" sz="17300" dirty="0">
                <a:solidFill>
                  <a:srgbClr val="FF0000"/>
                </a:solidFill>
                <a:latin typeface="Comic Sans MS" panose="030F0702030302020204" pitchFamily="66" charset="0"/>
              </a:rPr>
              <a:t>?</a:t>
            </a:r>
            <a:endParaRPr lang="en-US" sz="20800" dirty="0">
              <a:solidFill>
                <a:srgbClr val="FF0000"/>
              </a:solidFill>
              <a:latin typeface="Comic Sans MS" panose="030F0702030302020204" pitchFamily="66" charset="0"/>
            </a:endParaRPr>
          </a:p>
        </p:txBody>
      </p:sp>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l="17000" t="333" r="17000"/>
          <a:stretch>
            <a:fillRect/>
          </a:stretch>
        </p:blipFill>
        <p:spPr bwMode="auto">
          <a:xfrm rot="1193475">
            <a:off x="6938330" y="409801"/>
            <a:ext cx="1768471" cy="2671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Tree>
    <p:extLst>
      <p:ext uri="{BB962C8B-B14F-4D97-AF65-F5344CB8AC3E}">
        <p14:creationId xmlns:p14="http://schemas.microsoft.com/office/powerpoint/2010/main" val="1222886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3"/>
                                        </p:tgtEl>
                                        <p:attrNameLst>
                                          <p:attrName>style.visibility</p:attrName>
                                        </p:attrNameLst>
                                      </p:cBhvr>
                                      <p:to>
                                        <p:strVal val="visible"/>
                                      </p:to>
                                    </p:set>
                                    <p:animEffect transition="in" filter="fade">
                                      <p:cBhvr>
                                        <p:cTn id="7" dur="500"/>
                                        <p:tgtEl>
                                          <p:spTgt spid="304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4136"/>
                                        </p:tgtEl>
                                        <p:attrNameLst>
                                          <p:attrName>style.visibility</p:attrName>
                                        </p:attrNameLst>
                                      </p:cBhvr>
                                      <p:to>
                                        <p:strVal val="visible"/>
                                      </p:to>
                                    </p:set>
                                    <p:animEffect transition="in" filter="fade">
                                      <p:cBhvr>
                                        <p:cTn id="12" dur="500"/>
                                        <p:tgtEl>
                                          <p:spTgt spid="304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140"/>
                                        </p:tgtEl>
                                        <p:attrNameLst>
                                          <p:attrName>style.visibility</p:attrName>
                                        </p:attrNameLst>
                                      </p:cBhvr>
                                      <p:to>
                                        <p:strVal val="visible"/>
                                      </p:to>
                                    </p:set>
                                    <p:animEffect transition="in" filter="fade">
                                      <p:cBhvr>
                                        <p:cTn id="17" dur="500"/>
                                        <p:tgtEl>
                                          <p:spTgt spid="304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4142"/>
                                        </p:tgtEl>
                                        <p:attrNameLst>
                                          <p:attrName>style.visibility</p:attrName>
                                        </p:attrNameLst>
                                      </p:cBhvr>
                                      <p:to>
                                        <p:strVal val="visible"/>
                                      </p:to>
                                    </p:set>
                                    <p:animEffect transition="in" filter="fade">
                                      <p:cBhvr>
                                        <p:cTn id="22" dur="500"/>
                                        <p:tgtEl>
                                          <p:spTgt spid="304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animBg="1"/>
      <p:bldP spid="304136" grpId="0" animBg="1"/>
      <p:bldP spid="3041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152400"/>
            <a:ext cx="7772400" cy="1295400"/>
          </a:xfrm>
        </p:spPr>
        <p:txBody>
          <a:bodyPr/>
          <a:lstStyle/>
          <a:p>
            <a:pPr eaLnBrk="1" hangingPunct="1"/>
            <a:r>
              <a:rPr lang="en-GB" sz="4200" dirty="0">
                <a:latin typeface="Verdana" charset="0"/>
                <a:ea typeface="ＭＳ Ｐゴシック" charset="0"/>
                <a:cs typeface="ＭＳ Ｐゴシック" charset="0"/>
              </a:rPr>
              <a:t>‘Common prayer’ today?</a:t>
            </a:r>
            <a:br>
              <a:rPr lang="en-GB" sz="4200" dirty="0">
                <a:latin typeface="Verdana" charset="0"/>
                <a:ea typeface="ＭＳ Ｐゴシック" charset="0"/>
                <a:cs typeface="ＭＳ Ｐゴシック" charset="0"/>
              </a:rPr>
            </a:br>
            <a:r>
              <a:rPr lang="en-GB" sz="3600" b="0" dirty="0">
                <a:latin typeface="Verdana" charset="0"/>
                <a:ea typeface="ＭＳ Ｐゴシック" charset="0"/>
                <a:cs typeface="ＭＳ Ｐゴシック" charset="0"/>
              </a:rPr>
              <a:t>- the intention behind CW</a:t>
            </a:r>
            <a:endParaRPr lang="en-GB" sz="4200" b="0" dirty="0">
              <a:latin typeface="Verdana" charset="0"/>
              <a:ea typeface="ＭＳ Ｐゴシック" charset="0"/>
              <a:cs typeface="ＭＳ Ｐゴシック" charset="0"/>
            </a:endParaRPr>
          </a:p>
        </p:txBody>
      </p:sp>
      <p:sp>
        <p:nvSpPr>
          <p:cNvPr id="230426" name="AutoShape 26"/>
          <p:cNvSpPr>
            <a:spLocks noChangeArrowheads="1"/>
          </p:cNvSpPr>
          <p:nvPr/>
        </p:nvSpPr>
        <p:spPr bwMode="auto">
          <a:xfrm>
            <a:off x="998538" y="2533923"/>
            <a:ext cx="3810000" cy="2335212"/>
          </a:xfrm>
          <a:prstGeom prst="flowChartMultidocumen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4800">
                <a:solidFill>
                  <a:schemeClr val="tx2"/>
                </a:solidFill>
              </a:rPr>
              <a:t>‘Family likeness’</a:t>
            </a:r>
          </a:p>
        </p:txBody>
      </p:sp>
      <p:cxnSp>
        <p:nvCxnSpPr>
          <p:cNvPr id="230427" name="AutoShape 27"/>
          <p:cNvCxnSpPr>
            <a:cxnSpLocks noChangeShapeType="1"/>
            <a:stCxn id="230426" idx="3"/>
            <a:endCxn id="230429" idx="1"/>
          </p:cNvCxnSpPr>
          <p:nvPr/>
        </p:nvCxnSpPr>
        <p:spPr bwMode="auto">
          <a:xfrm>
            <a:off x="4827588" y="3702323"/>
            <a:ext cx="1185862" cy="1195387"/>
          </a:xfrm>
          <a:prstGeom prst="bentConnector3">
            <a:avLst>
              <a:gd name="adj1" fmla="val 49935"/>
            </a:avLst>
          </a:prstGeom>
          <a:noFill/>
          <a:ln w="1143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grpSp>
        <p:nvGrpSpPr>
          <p:cNvPr id="230435" name="Group 35"/>
          <p:cNvGrpSpPr>
            <a:grpSpLocks/>
          </p:cNvGrpSpPr>
          <p:nvPr/>
        </p:nvGrpSpPr>
        <p:grpSpPr bwMode="auto">
          <a:xfrm>
            <a:off x="5951538" y="4364310"/>
            <a:ext cx="2941637" cy="2255838"/>
            <a:chOff x="3749" y="2496"/>
            <a:chExt cx="1853" cy="1421"/>
          </a:xfrm>
        </p:grpSpPr>
        <p:sp>
          <p:nvSpPr>
            <p:cNvPr id="230429" name="AutoShape 29"/>
            <p:cNvSpPr>
              <a:spLocks noChangeArrowheads="1"/>
            </p:cNvSpPr>
            <p:nvPr/>
          </p:nvSpPr>
          <p:spPr bwMode="auto">
            <a:xfrm>
              <a:off x="3800" y="2496"/>
              <a:ext cx="1330" cy="672"/>
            </a:xfrm>
            <a:prstGeom prst="flowChartDocument">
              <a:avLst/>
            </a:prstGeom>
            <a:solidFill>
              <a:srgbClr val="FFCC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a:solidFill>
                    <a:schemeClr val="tx2"/>
                  </a:solidFill>
                </a:rPr>
                <a:t>Texts</a:t>
              </a:r>
              <a:endParaRPr lang="en-GB" sz="2400" b="0">
                <a:solidFill>
                  <a:schemeClr val="tx2"/>
                </a:solidFill>
              </a:endParaRPr>
            </a:p>
          </p:txBody>
        </p:sp>
        <p:sp>
          <p:nvSpPr>
            <p:cNvPr id="230430" name="Text Box 30"/>
            <p:cNvSpPr txBox="1">
              <a:spLocks noChangeArrowheads="1"/>
            </p:cNvSpPr>
            <p:nvPr/>
          </p:nvSpPr>
          <p:spPr bwMode="auto">
            <a:xfrm>
              <a:off x="3749" y="3245"/>
              <a:ext cx="1853" cy="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defRPr/>
              </a:pPr>
              <a:r>
                <a:rPr lang="en-GB" b="0">
                  <a:solidFill>
                    <a:schemeClr val="tx2"/>
                  </a:solidFill>
                </a:rPr>
                <a:t>‘Evolving core’</a:t>
              </a:r>
            </a:p>
          </p:txBody>
        </p:sp>
      </p:grpSp>
      <p:cxnSp>
        <p:nvCxnSpPr>
          <p:cNvPr id="230431" name="AutoShape 31"/>
          <p:cNvCxnSpPr>
            <a:cxnSpLocks noChangeShapeType="1"/>
            <a:stCxn id="230426" idx="3"/>
            <a:endCxn id="230433" idx="1"/>
          </p:cNvCxnSpPr>
          <p:nvPr/>
        </p:nvCxnSpPr>
        <p:spPr bwMode="auto">
          <a:xfrm flipV="1">
            <a:off x="4827588" y="2383110"/>
            <a:ext cx="1193800" cy="1319213"/>
          </a:xfrm>
          <a:prstGeom prst="bentConnector3">
            <a:avLst>
              <a:gd name="adj1" fmla="val 50000"/>
            </a:avLst>
          </a:prstGeom>
          <a:noFill/>
          <a:ln w="11430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grpSp>
        <p:nvGrpSpPr>
          <p:cNvPr id="230432" name="Group 32"/>
          <p:cNvGrpSpPr>
            <a:grpSpLocks/>
          </p:cNvGrpSpPr>
          <p:nvPr/>
        </p:nvGrpSpPr>
        <p:grpSpPr bwMode="auto">
          <a:xfrm>
            <a:off x="5875338" y="1849710"/>
            <a:ext cx="2971800" cy="2209800"/>
            <a:chOff x="3024" y="912"/>
            <a:chExt cx="1728" cy="1392"/>
          </a:xfrm>
        </p:grpSpPr>
        <p:sp>
          <p:nvSpPr>
            <p:cNvPr id="230433" name="AutoShape 33">
              <a:hlinkClick r:id="" action="ppaction://hlinkshowjump?jump=nextslide" highlightClick="1"/>
            </p:cNvPr>
            <p:cNvSpPr>
              <a:spLocks noChangeArrowheads="1"/>
            </p:cNvSpPr>
            <p:nvPr/>
          </p:nvSpPr>
          <p:spPr bwMode="auto">
            <a:xfrm>
              <a:off x="3120" y="912"/>
              <a:ext cx="1584" cy="672"/>
            </a:xfrm>
            <a:prstGeom prst="plus">
              <a:avLst>
                <a:gd name="adj" fmla="val 25000"/>
              </a:avLst>
            </a:prstGeom>
            <a:solidFill>
              <a:srgbClr val="66FF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dirty="0">
                  <a:solidFill>
                    <a:schemeClr val="tx2"/>
                  </a:solidFill>
                </a:rPr>
                <a:t>Shape</a:t>
              </a:r>
              <a:endParaRPr lang="en-GB" sz="2400" b="0" dirty="0">
                <a:solidFill>
                  <a:schemeClr val="tx2"/>
                </a:solidFill>
              </a:endParaRPr>
            </a:p>
          </p:txBody>
        </p:sp>
        <p:sp>
          <p:nvSpPr>
            <p:cNvPr id="230434" name="Text Box 34"/>
            <p:cNvSpPr txBox="1">
              <a:spLocks noChangeArrowheads="1"/>
            </p:cNvSpPr>
            <p:nvPr/>
          </p:nvSpPr>
          <p:spPr bwMode="auto">
            <a:xfrm>
              <a:off x="3024" y="1632"/>
              <a:ext cx="1728" cy="6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l">
                <a:defRPr/>
              </a:pPr>
              <a:r>
                <a:rPr lang="en-GB" b="0">
                  <a:solidFill>
                    <a:schemeClr val="tx2"/>
                  </a:solidFill>
                </a:rPr>
                <a:t>Recognisable structure/s</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0426"/>
                                        </p:tgtEl>
                                        <p:attrNameLst>
                                          <p:attrName>style.visibility</p:attrName>
                                        </p:attrNameLst>
                                      </p:cBhvr>
                                      <p:to>
                                        <p:strVal val="visible"/>
                                      </p:to>
                                    </p:set>
                                    <p:animEffect transition="in" filter="fade">
                                      <p:cBhvr>
                                        <p:cTn id="7" dur="500"/>
                                        <p:tgtEl>
                                          <p:spTgt spid="2304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0431"/>
                                        </p:tgtEl>
                                        <p:attrNameLst>
                                          <p:attrName>style.visibility</p:attrName>
                                        </p:attrNameLst>
                                      </p:cBhvr>
                                      <p:to>
                                        <p:strVal val="visible"/>
                                      </p:to>
                                    </p:set>
                                    <p:animEffect transition="in" filter="wipe(left)">
                                      <p:cBhvr>
                                        <p:cTn id="12" dur="500"/>
                                        <p:tgtEl>
                                          <p:spTgt spid="23043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0432"/>
                                        </p:tgtEl>
                                        <p:attrNameLst>
                                          <p:attrName>style.visibility</p:attrName>
                                        </p:attrNameLst>
                                      </p:cBhvr>
                                      <p:to>
                                        <p:strVal val="visible"/>
                                      </p:to>
                                    </p:set>
                                    <p:animEffect transition="in" filter="dissolve">
                                      <p:cBhvr>
                                        <p:cTn id="16" dur="500"/>
                                        <p:tgtEl>
                                          <p:spTgt spid="2304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30427"/>
                                        </p:tgtEl>
                                        <p:attrNameLst>
                                          <p:attrName>style.visibility</p:attrName>
                                        </p:attrNameLst>
                                      </p:cBhvr>
                                      <p:to>
                                        <p:strVal val="visible"/>
                                      </p:to>
                                    </p:set>
                                    <p:animEffect transition="in" filter="wipe(left)">
                                      <p:cBhvr>
                                        <p:cTn id="21" dur="500"/>
                                        <p:tgtEl>
                                          <p:spTgt spid="230427"/>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30435"/>
                                        </p:tgtEl>
                                        <p:attrNameLst>
                                          <p:attrName>style.visibility</p:attrName>
                                        </p:attrNameLst>
                                      </p:cBhvr>
                                      <p:to>
                                        <p:strVal val="visible"/>
                                      </p:to>
                                    </p:set>
                                    <p:animEffect transition="in" filter="dissolve">
                                      <p:cBhvr>
                                        <p:cTn id="25" dur="500"/>
                                        <p:tgtEl>
                                          <p:spTgt spid="230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946F-79E5-496C-AE61-7114CFA076D5}"/>
              </a:ext>
            </a:extLst>
          </p:cNvPr>
          <p:cNvSpPr>
            <a:spLocks noGrp="1"/>
          </p:cNvSpPr>
          <p:nvPr>
            <p:ph type="title"/>
          </p:nvPr>
        </p:nvSpPr>
        <p:spPr/>
        <p:txBody>
          <a:bodyPr/>
          <a:lstStyle/>
          <a:p>
            <a:r>
              <a:rPr lang="en-US" dirty="0"/>
              <a:t>Is CW working?</a:t>
            </a:r>
            <a:endParaRPr lang="en-GB" dirty="0"/>
          </a:p>
        </p:txBody>
      </p:sp>
      <p:grpSp>
        <p:nvGrpSpPr>
          <p:cNvPr id="26" name="Group 25">
            <a:extLst>
              <a:ext uri="{FF2B5EF4-FFF2-40B4-BE49-F238E27FC236}">
                <a16:creationId xmlns:a16="http://schemas.microsoft.com/office/drawing/2014/main" id="{B504F586-EFD5-43D2-8E14-94A093B8DD09}"/>
              </a:ext>
            </a:extLst>
          </p:cNvPr>
          <p:cNvGrpSpPr/>
          <p:nvPr/>
        </p:nvGrpSpPr>
        <p:grpSpPr>
          <a:xfrm>
            <a:off x="1115616" y="1340768"/>
            <a:ext cx="7157251" cy="3960440"/>
            <a:chOff x="1115616" y="1340768"/>
            <a:chExt cx="7157251" cy="3960440"/>
          </a:xfrm>
        </p:grpSpPr>
        <p:grpSp>
          <p:nvGrpSpPr>
            <p:cNvPr id="25" name="Group 24">
              <a:extLst>
                <a:ext uri="{FF2B5EF4-FFF2-40B4-BE49-F238E27FC236}">
                  <a16:creationId xmlns:a16="http://schemas.microsoft.com/office/drawing/2014/main" id="{248B3F1C-88C5-4E53-9488-EDB51CD659D7}"/>
                </a:ext>
              </a:extLst>
            </p:cNvPr>
            <p:cNvGrpSpPr/>
            <p:nvPr/>
          </p:nvGrpSpPr>
          <p:grpSpPr>
            <a:xfrm>
              <a:off x="1115616" y="1340768"/>
              <a:ext cx="7157251" cy="3960440"/>
              <a:chOff x="1115616" y="1340768"/>
              <a:chExt cx="7157251" cy="3960440"/>
            </a:xfrm>
          </p:grpSpPr>
          <p:pic>
            <p:nvPicPr>
              <p:cNvPr id="6" name="Picture 5" descr="Chart, histogram&#10;&#10;Description automatically generated">
                <a:extLst>
                  <a:ext uri="{FF2B5EF4-FFF2-40B4-BE49-F238E27FC236}">
                    <a16:creationId xmlns:a16="http://schemas.microsoft.com/office/drawing/2014/main" id="{82E12C92-B623-4B45-A245-7112CAAF7029}"/>
                  </a:ext>
                </a:extLst>
              </p:cNvPr>
              <p:cNvPicPr>
                <a:picLocks noChangeAspect="1"/>
              </p:cNvPicPr>
              <p:nvPr/>
            </p:nvPicPr>
            <p:blipFill rotWithShape="1">
              <a:blip r:embed="rId3"/>
              <a:srcRect b="17164"/>
              <a:stretch/>
            </p:blipFill>
            <p:spPr>
              <a:xfrm>
                <a:off x="1115616" y="1340768"/>
                <a:ext cx="7157251" cy="3960440"/>
              </a:xfrm>
              <a:prstGeom prst="rect">
                <a:avLst/>
              </a:prstGeom>
            </p:spPr>
          </p:pic>
          <p:cxnSp>
            <p:nvCxnSpPr>
              <p:cNvPr id="22" name="Straight Connector 21">
                <a:extLst>
                  <a:ext uri="{FF2B5EF4-FFF2-40B4-BE49-F238E27FC236}">
                    <a16:creationId xmlns:a16="http://schemas.microsoft.com/office/drawing/2014/main" id="{0A0D09B7-55AF-4A62-8651-23CD1BBCEBF4}"/>
                  </a:ext>
                </a:extLst>
              </p:cNvPr>
              <p:cNvCxnSpPr/>
              <p:nvPr/>
            </p:nvCxnSpPr>
            <p:spPr bwMode="auto">
              <a:xfrm>
                <a:off x="1259632" y="1340768"/>
                <a:ext cx="0" cy="3672408"/>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7" name="TextBox 6">
              <a:extLst>
                <a:ext uri="{FF2B5EF4-FFF2-40B4-BE49-F238E27FC236}">
                  <a16:creationId xmlns:a16="http://schemas.microsoft.com/office/drawing/2014/main" id="{C5AD6942-BA12-40F7-A764-DB765F72964C}"/>
                </a:ext>
              </a:extLst>
            </p:cNvPr>
            <p:cNvSpPr txBox="1"/>
            <p:nvPr/>
          </p:nvSpPr>
          <p:spPr>
            <a:xfrm>
              <a:off x="3974161" y="3284984"/>
              <a:ext cx="1440160" cy="1077218"/>
            </a:xfrm>
            <a:prstGeom prst="rect">
              <a:avLst/>
            </a:prstGeom>
            <a:solidFill>
              <a:srgbClr val="009AD0"/>
            </a:solidFill>
          </p:spPr>
          <p:txBody>
            <a:bodyPr wrap="square" rtlCol="0">
              <a:spAutoFit/>
            </a:bodyPr>
            <a:lstStyle/>
            <a:p>
              <a:r>
                <a:rPr lang="en-US" dirty="0"/>
                <a:t>70%?</a:t>
              </a:r>
              <a:endParaRPr lang="en-GB" dirty="0"/>
            </a:p>
          </p:txBody>
        </p:sp>
      </p:grpSp>
      <p:sp>
        <p:nvSpPr>
          <p:cNvPr id="8" name="TextBox 7">
            <a:extLst>
              <a:ext uri="{FF2B5EF4-FFF2-40B4-BE49-F238E27FC236}">
                <a16:creationId xmlns:a16="http://schemas.microsoft.com/office/drawing/2014/main" id="{D4AA52C2-632F-432E-A811-3EFD9D1FE7BE}"/>
              </a:ext>
            </a:extLst>
          </p:cNvPr>
          <p:cNvSpPr txBox="1"/>
          <p:nvPr/>
        </p:nvSpPr>
        <p:spPr>
          <a:xfrm>
            <a:off x="6390290" y="1388675"/>
            <a:ext cx="2108969" cy="1200329"/>
          </a:xfrm>
          <a:prstGeom prst="rect">
            <a:avLst/>
          </a:prstGeom>
          <a:noFill/>
        </p:spPr>
        <p:txBody>
          <a:bodyPr wrap="square" rtlCol="0">
            <a:spAutoFit/>
          </a:bodyPr>
          <a:lstStyle/>
          <a:p>
            <a:r>
              <a:rPr lang="en-US" dirty="0"/>
              <a:t>‘Yes’ </a:t>
            </a:r>
          </a:p>
          <a:p>
            <a:r>
              <a:rPr lang="en-US" sz="2000" b="0" i="1" dirty="0"/>
              <a:t>to a greater or lesser degree</a:t>
            </a:r>
            <a:endParaRPr lang="en-GB" sz="2000" b="0" i="1" dirty="0"/>
          </a:p>
        </p:txBody>
      </p:sp>
      <p:cxnSp>
        <p:nvCxnSpPr>
          <p:cNvPr id="10" name="Straight Arrow Connector 9">
            <a:extLst>
              <a:ext uri="{FF2B5EF4-FFF2-40B4-BE49-F238E27FC236}">
                <a16:creationId xmlns:a16="http://schemas.microsoft.com/office/drawing/2014/main" id="{85529D3D-77EE-4E52-A14B-C0ACD2E2CA2F}"/>
              </a:ext>
            </a:extLst>
          </p:cNvPr>
          <p:cNvCxnSpPr>
            <a:cxnSpLocks/>
            <a:stCxn id="8" idx="1"/>
          </p:cNvCxnSpPr>
          <p:nvPr/>
        </p:nvCxnSpPr>
        <p:spPr bwMode="auto">
          <a:xfrm flipH="1">
            <a:off x="5076058" y="1988840"/>
            <a:ext cx="1314232" cy="115212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2B006D47-E53D-4AA2-8730-0761073844F0}"/>
              </a:ext>
            </a:extLst>
          </p:cNvPr>
          <p:cNvSpPr txBox="1"/>
          <p:nvPr/>
        </p:nvSpPr>
        <p:spPr>
          <a:xfrm>
            <a:off x="3779912" y="5379701"/>
            <a:ext cx="1896806" cy="1200329"/>
          </a:xfrm>
          <a:prstGeom prst="rect">
            <a:avLst/>
          </a:prstGeom>
          <a:noFill/>
        </p:spPr>
        <p:txBody>
          <a:bodyPr wrap="square" rtlCol="0">
            <a:spAutoFit/>
          </a:bodyPr>
          <a:lstStyle/>
          <a:p>
            <a:r>
              <a:rPr lang="en-US" dirty="0"/>
              <a:t>‘No’ </a:t>
            </a:r>
          </a:p>
          <a:p>
            <a:r>
              <a:rPr lang="en-US" sz="2000" b="0" i="1" dirty="0"/>
              <a:t>for a range of reasons</a:t>
            </a:r>
            <a:endParaRPr lang="en-GB" sz="2000" b="0" i="1" dirty="0"/>
          </a:p>
        </p:txBody>
      </p:sp>
      <p:cxnSp>
        <p:nvCxnSpPr>
          <p:cNvPr id="13" name="Straight Arrow Connector 12">
            <a:extLst>
              <a:ext uri="{FF2B5EF4-FFF2-40B4-BE49-F238E27FC236}">
                <a16:creationId xmlns:a16="http://schemas.microsoft.com/office/drawing/2014/main" id="{E1850DB5-7770-4D48-8066-3DC3A37487F1}"/>
              </a:ext>
            </a:extLst>
          </p:cNvPr>
          <p:cNvCxnSpPr>
            <a:cxnSpLocks/>
            <a:stCxn id="12" idx="1"/>
          </p:cNvCxnSpPr>
          <p:nvPr/>
        </p:nvCxnSpPr>
        <p:spPr bwMode="auto">
          <a:xfrm flipH="1" flipV="1">
            <a:off x="2843808" y="4869160"/>
            <a:ext cx="936104" cy="111070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a:extLst>
              <a:ext uri="{FF2B5EF4-FFF2-40B4-BE49-F238E27FC236}">
                <a16:creationId xmlns:a16="http://schemas.microsoft.com/office/drawing/2014/main" id="{8BF49F18-5DE4-455E-82E4-717973A057EF}"/>
              </a:ext>
            </a:extLst>
          </p:cNvPr>
          <p:cNvCxnSpPr>
            <a:cxnSpLocks/>
            <a:stCxn id="12" idx="3"/>
          </p:cNvCxnSpPr>
          <p:nvPr/>
        </p:nvCxnSpPr>
        <p:spPr bwMode="auto">
          <a:xfrm flipV="1">
            <a:off x="5676718" y="4869160"/>
            <a:ext cx="839498" cy="111070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10591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napshot 2009-02-19 20-4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3213"/>
            <a:ext cx="2708275" cy="263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2"/>
          <p:cNvSpPr>
            <a:spLocks noGrp="1" noChangeArrowheads="1"/>
          </p:cNvSpPr>
          <p:nvPr>
            <p:ph type="ctrTitle"/>
          </p:nvPr>
        </p:nvSpPr>
        <p:spPr>
          <a:xfrm>
            <a:off x="762000" y="405284"/>
            <a:ext cx="7772400" cy="1079500"/>
          </a:xfrm>
        </p:spPr>
        <p:txBody>
          <a:bodyPr/>
          <a:lstStyle/>
          <a:p>
            <a:pPr eaLnBrk="1" hangingPunct="1"/>
            <a:r>
              <a:rPr lang="en-GB" sz="3400" dirty="0">
                <a:latin typeface="Verdana" charset="0"/>
                <a:ea typeface="ＭＳ Ｐゴシック" charset="0"/>
                <a:cs typeface="ＭＳ Ｐゴシック" charset="0"/>
              </a:rPr>
              <a:t>The Declaration of Assent: </a:t>
            </a:r>
            <a:r>
              <a:rPr lang="en-GB" sz="3400" b="0" dirty="0">
                <a:latin typeface="Verdana" charset="0"/>
                <a:ea typeface="ＭＳ Ｐゴシック" charset="0"/>
                <a:cs typeface="ＭＳ Ｐゴシック" charset="0"/>
              </a:rPr>
              <a:t>expressing accountability and trust</a:t>
            </a:r>
            <a:r>
              <a:rPr lang="en-GB" sz="3400" dirty="0">
                <a:latin typeface="Verdana" charset="0"/>
                <a:ea typeface="ＭＳ Ｐゴシック" charset="0"/>
                <a:cs typeface="ＭＳ Ｐゴシック" charset="0"/>
              </a:rPr>
              <a:t> </a:t>
            </a:r>
            <a:r>
              <a:rPr lang="en-GB" sz="3400" b="0" dirty="0">
                <a:latin typeface="Verdana" charset="0"/>
                <a:ea typeface="ＭＳ Ｐゴシック" charset="0"/>
                <a:cs typeface="ＭＳ Ｐゴシック" charset="0"/>
              </a:rPr>
              <a:t>(in a particular way)</a:t>
            </a:r>
          </a:p>
        </p:txBody>
      </p:sp>
      <p:sp>
        <p:nvSpPr>
          <p:cNvPr id="224262" name="Text Box 6"/>
          <p:cNvSpPr txBox="1">
            <a:spLocks noChangeArrowheads="1"/>
          </p:cNvSpPr>
          <p:nvPr/>
        </p:nvSpPr>
        <p:spPr bwMode="auto">
          <a:xfrm>
            <a:off x="838200" y="6341258"/>
            <a:ext cx="5410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spAutoFit/>
          </a:bodyPr>
          <a:lstStyle/>
          <a:p>
            <a:pPr algn="l">
              <a:defRPr/>
            </a:pPr>
            <a:r>
              <a:rPr lang="en-GB" sz="2000" b="0" i="1" dirty="0"/>
              <a:t>Common Worship main volume, </a:t>
            </a:r>
            <a:r>
              <a:rPr lang="en-GB" sz="2000" b="0" i="1" dirty="0" err="1"/>
              <a:t>p.xi</a:t>
            </a:r>
            <a:endParaRPr lang="en-GB" sz="2000" b="0" i="1" dirty="0"/>
          </a:p>
        </p:txBody>
      </p:sp>
      <p:sp>
        <p:nvSpPr>
          <p:cNvPr id="224265" name="AutoShape 9"/>
          <p:cNvSpPr>
            <a:spLocks noChangeArrowheads="1"/>
          </p:cNvSpPr>
          <p:nvPr/>
        </p:nvSpPr>
        <p:spPr bwMode="auto">
          <a:xfrm>
            <a:off x="838200" y="2132856"/>
            <a:ext cx="5758408" cy="2912368"/>
          </a:xfrm>
          <a:prstGeom prst="wedgeRoundRectCallout">
            <a:avLst>
              <a:gd name="adj1" fmla="val 67685"/>
              <a:gd name="adj2" fmla="val 38394"/>
              <a:gd name="adj3" fmla="val 16667"/>
            </a:avLst>
          </a:prstGeom>
          <a:solidFill>
            <a:schemeClr val="bg1"/>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4000" rIns="54000" anchor="ctr"/>
          <a:lstStyle/>
          <a:p>
            <a:pPr>
              <a:spcBef>
                <a:spcPct val="50000"/>
              </a:spcBef>
            </a:pPr>
            <a:r>
              <a:rPr lang="en-GB" sz="2800" b="0" dirty="0"/>
              <a:t>‘…in </a:t>
            </a:r>
            <a:r>
              <a:rPr lang="en-GB" sz="2800" dirty="0"/>
              <a:t>public prayer</a:t>
            </a:r>
            <a:r>
              <a:rPr lang="en-GB" sz="2800" b="0" dirty="0"/>
              <a:t> and administration of the </a:t>
            </a:r>
            <a:r>
              <a:rPr lang="en-GB" sz="2800" dirty="0"/>
              <a:t>sacraments</a:t>
            </a:r>
            <a:r>
              <a:rPr lang="en-GB" sz="2800" b="0" dirty="0"/>
              <a:t>, I will use only the forms of service which are </a:t>
            </a:r>
            <a:r>
              <a:rPr lang="en-GB" sz="2800" dirty="0">
                <a:solidFill>
                  <a:srgbClr val="FF0000"/>
                </a:solidFill>
              </a:rPr>
              <a:t>authorized</a:t>
            </a:r>
            <a:r>
              <a:rPr lang="en-GB" sz="2800" b="0" dirty="0"/>
              <a:t> or </a:t>
            </a:r>
            <a:r>
              <a:rPr lang="en-GB" sz="2800" dirty="0">
                <a:solidFill>
                  <a:srgbClr val="FF0000"/>
                </a:solidFill>
              </a:rPr>
              <a:t>allowed</a:t>
            </a:r>
            <a:r>
              <a:rPr lang="en-GB" sz="2800" b="0" dirty="0"/>
              <a:t> </a:t>
            </a:r>
            <a:br>
              <a:rPr lang="en-GB" sz="2800" b="0" dirty="0"/>
            </a:br>
            <a:r>
              <a:rPr lang="en-GB" sz="2800" b="0" dirty="0"/>
              <a:t>by Canon.’</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001000" cy="838200"/>
          </a:xfrm>
        </p:spPr>
        <p:txBody>
          <a:bodyPr/>
          <a:lstStyle/>
          <a:p>
            <a:r>
              <a:rPr lang="en-US" dirty="0"/>
              <a:t>What is authorized?</a:t>
            </a:r>
          </a:p>
        </p:txBody>
      </p:sp>
      <p:sp>
        <p:nvSpPr>
          <p:cNvPr id="5" name="Rounded Rectangle 4"/>
          <p:cNvSpPr/>
          <p:nvPr/>
        </p:nvSpPr>
        <p:spPr bwMode="auto">
          <a:xfrm>
            <a:off x="683568" y="908720"/>
            <a:ext cx="3428875" cy="2903828"/>
          </a:xfrm>
          <a:prstGeom prst="roundRect">
            <a:avLst>
              <a:gd name="adj" fmla="val 17020"/>
            </a:avLst>
          </a:prstGeom>
          <a:solidFill>
            <a:srgbClr val="FF7979"/>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Authorized</a:t>
            </a:r>
          </a:p>
        </p:txBody>
      </p:sp>
      <p:sp>
        <p:nvSpPr>
          <p:cNvPr id="6" name="Rounded Rectangle 5"/>
          <p:cNvSpPr/>
          <p:nvPr/>
        </p:nvSpPr>
        <p:spPr bwMode="auto">
          <a:xfrm>
            <a:off x="766484" y="1845877"/>
            <a:ext cx="866020" cy="1174583"/>
          </a:xfrm>
          <a:prstGeom prst="roundRect">
            <a:avLst>
              <a:gd name="adj" fmla="val 29784"/>
            </a:avLst>
          </a:prstGeom>
          <a:solidFill>
            <a:srgbClr val="FF0000"/>
          </a:solidFill>
          <a:ln w="57150" cap="flat" cmpd="sng" algn="ctr">
            <a:solidFill>
              <a:schemeClr val="bg1"/>
            </a:solidFill>
            <a:prstDash val="solid"/>
            <a:round/>
            <a:headEnd type="none" w="med" len="med"/>
            <a:tailEnd type="triangl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rPr>
              <a:t>BCP</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1662</a:t>
            </a:r>
            <a:endParaRPr kumimoji="0" lang="en-US" sz="2400" b="1" i="0" u="none" strike="noStrike" cap="none" normalizeH="0" baseline="0" dirty="0">
              <a:ln>
                <a:noFill/>
              </a:ln>
              <a:solidFill>
                <a:schemeClr val="bg1"/>
              </a:solidFill>
              <a:effectLst/>
            </a:endParaRPr>
          </a:p>
        </p:txBody>
      </p:sp>
      <p:sp>
        <p:nvSpPr>
          <p:cNvPr id="3" name="Rounded Rectangle 2">
            <a:extLst>
              <a:ext uri="{FF2B5EF4-FFF2-40B4-BE49-F238E27FC236}">
                <a16:creationId xmlns:a16="http://schemas.microsoft.com/office/drawing/2014/main" id="{32A16132-5FF5-7682-2215-4D065617E12E}"/>
              </a:ext>
            </a:extLst>
          </p:cNvPr>
          <p:cNvSpPr/>
          <p:nvPr/>
        </p:nvSpPr>
        <p:spPr bwMode="auto">
          <a:xfrm>
            <a:off x="1717959" y="1845877"/>
            <a:ext cx="2321024" cy="1819791"/>
          </a:xfrm>
          <a:prstGeom prst="roundRect">
            <a:avLst>
              <a:gd name="adj" fmla="val 15982"/>
            </a:avLst>
          </a:prstGeom>
          <a:solidFill>
            <a:srgbClr val="FF0000"/>
          </a:solidFill>
          <a:ln w="57150" cap="flat" cmpd="sng" algn="ctr">
            <a:solidFill>
              <a:schemeClr val="bg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rPr>
              <a:t>Authorized alternatives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rPr>
              <a:t>- e.g. </a:t>
            </a:r>
            <a:r>
              <a:rPr kumimoji="0" lang="en-US" sz="2000" b="0" i="1" u="none" strike="noStrike" cap="none" normalizeH="0" baseline="0" dirty="0">
                <a:ln>
                  <a:noFill/>
                </a:ln>
                <a:solidFill>
                  <a:schemeClr val="bg1"/>
                </a:solidFill>
                <a:effectLst/>
              </a:rPr>
              <a:t>Common</a:t>
            </a:r>
            <a:r>
              <a:rPr kumimoji="0" lang="en-US" sz="2000" b="0" i="1" u="none" strike="noStrike" cap="none" normalizeH="0" dirty="0">
                <a:ln>
                  <a:noFill/>
                </a:ln>
                <a:solidFill>
                  <a:schemeClr val="bg1"/>
                </a:solidFill>
                <a:effectLst/>
              </a:rPr>
              <a:t> Worship</a:t>
            </a:r>
            <a:endParaRPr kumimoji="0" lang="en-US" sz="20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347379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8001000" cy="838200"/>
          </a:xfrm>
        </p:spPr>
        <p:txBody>
          <a:bodyPr/>
          <a:lstStyle/>
          <a:p>
            <a:r>
              <a:rPr lang="en-US" dirty="0"/>
              <a:t>Authorized and allowed</a:t>
            </a:r>
          </a:p>
        </p:txBody>
      </p:sp>
      <p:sp>
        <p:nvSpPr>
          <p:cNvPr id="4" name="Rounded Rectangle 3"/>
          <p:cNvSpPr/>
          <p:nvPr/>
        </p:nvSpPr>
        <p:spPr bwMode="auto">
          <a:xfrm>
            <a:off x="4252301" y="912106"/>
            <a:ext cx="4712695" cy="5784148"/>
          </a:xfrm>
          <a:prstGeom prst="roundRect">
            <a:avLst>
              <a:gd name="adj" fmla="val 7991"/>
            </a:avLst>
          </a:prstGeom>
          <a:solidFill>
            <a:srgbClr val="2929FF">
              <a:alpha val="89804"/>
            </a:srgbClr>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a:ln>
                  <a:noFill/>
                </a:ln>
                <a:solidFill>
                  <a:srgbClr val="FFFFFF"/>
                </a:solidFill>
                <a:effectLst/>
                <a:latin typeface="Verdana" charset="0"/>
                <a:ea typeface="ＭＳ Ｐゴシック" charset="0"/>
                <a:cs typeface="ＭＳ Ｐゴシック" charset="0"/>
              </a:rPr>
              <a:t>Allowed</a:t>
            </a:r>
            <a:endParaRPr kumimoji="0" lang="en-US" sz="6000" b="1" i="0" u="none" strike="noStrike" cap="none" normalizeH="0" baseline="0" dirty="0">
              <a:ln>
                <a:noFill/>
              </a:ln>
              <a:solidFill>
                <a:srgbClr val="FFFFFF"/>
              </a:solidFill>
              <a:effectLst/>
              <a:latin typeface="Verdana" charset="0"/>
              <a:ea typeface="ＭＳ Ｐゴシック" charset="0"/>
              <a:cs typeface="ＭＳ Ｐゴシック" charset="0"/>
            </a:endParaRPr>
          </a:p>
        </p:txBody>
      </p:sp>
      <p:sp>
        <p:nvSpPr>
          <p:cNvPr id="5" name="Rounded Rectangle 4"/>
          <p:cNvSpPr/>
          <p:nvPr/>
        </p:nvSpPr>
        <p:spPr bwMode="auto">
          <a:xfrm>
            <a:off x="679410" y="912106"/>
            <a:ext cx="3428875" cy="2903828"/>
          </a:xfrm>
          <a:prstGeom prst="roundRect">
            <a:avLst>
              <a:gd name="adj" fmla="val 17020"/>
            </a:avLst>
          </a:prstGeom>
          <a:solidFill>
            <a:srgbClr val="FF7979"/>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Authorized</a:t>
            </a:r>
          </a:p>
        </p:txBody>
      </p:sp>
      <p:sp>
        <p:nvSpPr>
          <p:cNvPr id="6" name="Rounded Rectangle 5"/>
          <p:cNvSpPr/>
          <p:nvPr/>
        </p:nvSpPr>
        <p:spPr bwMode="auto">
          <a:xfrm>
            <a:off x="762326" y="1849263"/>
            <a:ext cx="866020" cy="1174583"/>
          </a:xfrm>
          <a:prstGeom prst="roundRect">
            <a:avLst>
              <a:gd name="adj" fmla="val 29784"/>
            </a:avLst>
          </a:prstGeom>
          <a:solidFill>
            <a:srgbClr val="FF0000"/>
          </a:solidFill>
          <a:ln w="57150" cap="flat" cmpd="sng" algn="ctr">
            <a:solidFill>
              <a:schemeClr val="bg1"/>
            </a:solidFill>
            <a:prstDash val="solid"/>
            <a:round/>
            <a:headEnd type="none" w="med" len="med"/>
            <a:tailEnd type="triangl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rPr>
              <a:t>BCP</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1662</a:t>
            </a:r>
            <a:endParaRPr kumimoji="0" lang="en-US" sz="2400" b="1" i="0" u="none" strike="noStrike" cap="none" normalizeH="0" baseline="0" dirty="0">
              <a:ln>
                <a:noFill/>
              </a:ln>
              <a:solidFill>
                <a:schemeClr val="bg1"/>
              </a:solidFill>
              <a:effectLst/>
            </a:endParaRPr>
          </a:p>
        </p:txBody>
      </p:sp>
      <p:sp>
        <p:nvSpPr>
          <p:cNvPr id="7" name="Rounded Rectangle 6"/>
          <p:cNvSpPr/>
          <p:nvPr/>
        </p:nvSpPr>
        <p:spPr bwMode="auto">
          <a:xfrm>
            <a:off x="1713801" y="1849263"/>
            <a:ext cx="2321024" cy="1819791"/>
          </a:xfrm>
          <a:prstGeom prst="roundRect">
            <a:avLst>
              <a:gd name="adj" fmla="val 15982"/>
            </a:avLst>
          </a:prstGeom>
          <a:solidFill>
            <a:srgbClr val="FF0000"/>
          </a:solidFill>
          <a:ln w="57150" cap="flat" cmpd="sng" algn="ctr">
            <a:solidFill>
              <a:schemeClr val="bg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rPr>
              <a:t>Authorized alternatives</a:t>
            </a:r>
            <a:endParaRPr kumimoji="0" lang="en-US" sz="24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644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Verdana" charset="0"/>
                <a:ea typeface="ＭＳ Ｐゴシック" charset="0"/>
                <a:cs typeface="ＭＳ Ｐゴシック" charset="0"/>
              </a:rPr>
              <a:t>A spectrum of response</a:t>
            </a:r>
          </a:p>
        </p:txBody>
      </p:sp>
      <p:sp>
        <p:nvSpPr>
          <p:cNvPr id="306179" name="AutoShape 3"/>
          <p:cNvSpPr>
            <a:spLocks noChangeArrowheads="1"/>
          </p:cNvSpPr>
          <p:nvPr/>
        </p:nvSpPr>
        <p:spPr bwMode="auto">
          <a:xfrm>
            <a:off x="990600" y="1196752"/>
            <a:ext cx="7848600" cy="1165448"/>
          </a:xfrm>
          <a:prstGeom prst="leftRightArrowCallout">
            <a:avLst>
              <a:gd name="adj1" fmla="val 42435"/>
              <a:gd name="adj2" fmla="val 35897"/>
              <a:gd name="adj3" fmla="val 86587"/>
              <a:gd name="adj4" fmla="val 63333"/>
            </a:avLst>
          </a:prstGeom>
          <a:solidFill>
            <a:srgbClr val="800080"/>
          </a:solidFill>
          <a:ln w="57150">
            <a:solidFill>
              <a:schemeClr val="tx1"/>
            </a:solidFill>
            <a:miter lim="800000"/>
            <a:headEnd/>
            <a:tailEnd/>
          </a:ln>
          <a:effectLst/>
        </p:spPr>
        <p:txBody>
          <a:bodyPr wrap="square" lIns="54000" rIns="54000" anchor="ctr"/>
          <a:lstStyle/>
          <a:p>
            <a:pPr>
              <a:defRPr/>
            </a:pPr>
            <a:r>
              <a:rPr lang="en-US" sz="2800" dirty="0">
                <a:solidFill>
                  <a:schemeClr val="bg1"/>
                </a:solidFill>
              </a:rPr>
              <a:t>Only what</a:t>
            </a:r>
            <a:r>
              <a:rPr lang="en-GB" sz="2800" dirty="0">
                <a:solidFill>
                  <a:schemeClr val="bg1"/>
                </a:solidFill>
              </a:rPr>
              <a:t>’</a:t>
            </a:r>
            <a:r>
              <a:rPr lang="en-US" sz="2800" dirty="0">
                <a:solidFill>
                  <a:schemeClr val="bg1"/>
                </a:solidFill>
              </a:rPr>
              <a:t>s authorized or allowed</a:t>
            </a:r>
          </a:p>
        </p:txBody>
      </p:sp>
      <p:sp>
        <p:nvSpPr>
          <p:cNvPr id="306181" name="AutoShape 5"/>
          <p:cNvSpPr>
            <a:spLocks noChangeArrowheads="1"/>
          </p:cNvSpPr>
          <p:nvPr/>
        </p:nvSpPr>
        <p:spPr bwMode="auto">
          <a:xfrm>
            <a:off x="685800" y="2743200"/>
            <a:ext cx="3505200" cy="2590800"/>
          </a:xfrm>
          <a:prstGeom prst="cloudCallout">
            <a:avLst>
              <a:gd name="adj1" fmla="val -44611"/>
              <a:gd name="adj2" fmla="val 86338"/>
            </a:avLst>
          </a:prstGeom>
          <a:solidFill>
            <a:schemeClr val="bg1"/>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lstStyle/>
          <a:p>
            <a:pPr>
              <a:defRPr/>
            </a:pPr>
            <a:r>
              <a:rPr lang="en-US" sz="2800" dirty="0"/>
              <a:t>What</a:t>
            </a:r>
            <a:r>
              <a:rPr lang="en-GB" sz="2800" dirty="0"/>
              <a:t>’</a:t>
            </a:r>
            <a:r>
              <a:rPr lang="en-US" sz="2800" dirty="0"/>
              <a:t>s the least I can get away with?</a:t>
            </a:r>
          </a:p>
        </p:txBody>
      </p:sp>
      <p:sp>
        <p:nvSpPr>
          <p:cNvPr id="306182" name="AutoShape 6"/>
          <p:cNvSpPr>
            <a:spLocks noChangeArrowheads="1"/>
          </p:cNvSpPr>
          <p:nvPr/>
        </p:nvSpPr>
        <p:spPr bwMode="auto">
          <a:xfrm>
            <a:off x="5410200" y="2743200"/>
            <a:ext cx="3505200" cy="2590800"/>
          </a:xfrm>
          <a:prstGeom prst="cloudCallout">
            <a:avLst>
              <a:gd name="adj1" fmla="val 41125"/>
              <a:gd name="adj2" fmla="val 84069"/>
            </a:avLst>
          </a:prstGeom>
          <a:solidFill>
            <a:schemeClr val="bg1"/>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lstStyle/>
          <a:p>
            <a:pPr>
              <a:defRPr/>
            </a:pPr>
            <a:r>
              <a:rPr lang="en-US" sz="2800" dirty="0"/>
              <a:t>Unless it</a:t>
            </a:r>
            <a:r>
              <a:rPr lang="en-GB" sz="2800" dirty="0"/>
              <a:t>’</a:t>
            </a:r>
            <a:r>
              <a:rPr lang="en-US" sz="2800" dirty="0"/>
              <a:t>s like this, it </a:t>
            </a:r>
            <a:r>
              <a:rPr lang="en-US" sz="2800" dirty="0" err="1"/>
              <a:t>isn</a:t>
            </a:r>
            <a:r>
              <a:rPr lang="en-GB" sz="2800" dirty="0"/>
              <a:t>’</a:t>
            </a:r>
            <a:r>
              <a:rPr lang="en-US" sz="2800" dirty="0"/>
              <a:t>t Anglican.</a:t>
            </a:r>
          </a:p>
        </p:txBody>
      </p:sp>
      <p:sp>
        <p:nvSpPr>
          <p:cNvPr id="2" name="Oval Callout 1"/>
          <p:cNvSpPr>
            <a:spLocks noChangeArrowheads="1"/>
          </p:cNvSpPr>
          <p:nvPr/>
        </p:nvSpPr>
        <p:spPr bwMode="auto">
          <a:xfrm>
            <a:off x="2843808" y="4364955"/>
            <a:ext cx="3455988" cy="1584325"/>
          </a:xfrm>
          <a:prstGeom prst="wedgeEllipseCallout">
            <a:avLst>
              <a:gd name="adj1" fmla="val -34060"/>
              <a:gd name="adj2" fmla="val 76611"/>
            </a:avLst>
          </a:prstGeom>
          <a:solidFill>
            <a:srgbClr val="FFFF00"/>
          </a:solidFill>
          <a:ln w="57150">
            <a:solidFill>
              <a:schemeClr val="tx1"/>
            </a:solidFill>
            <a:round/>
            <a:headEnd/>
            <a:tailEnd type="triangle" w="med" len="med"/>
          </a:ln>
        </p:spPr>
        <p:txBody>
          <a:bodyPr wrap="none" lIns="54000" rIns="54000" anchor="ctr"/>
          <a:lstStyle/>
          <a:p>
            <a:r>
              <a:rPr lang="en-US">
                <a:solidFill>
                  <a:srgbClr val="000000"/>
                </a:solidFill>
              </a:rPr>
              <a:t>‘Go with </a:t>
            </a:r>
            <a:br>
              <a:rPr lang="en-US">
                <a:solidFill>
                  <a:srgbClr val="000000"/>
                </a:solidFill>
              </a:rPr>
            </a:br>
            <a:r>
              <a:rPr lang="en-US">
                <a:solidFill>
                  <a:srgbClr val="000000"/>
                </a:solidFill>
              </a:rPr>
              <a:t>the grain’</a:t>
            </a:r>
          </a:p>
        </p:txBody>
      </p:sp>
      <p:grpSp>
        <p:nvGrpSpPr>
          <p:cNvPr id="4" name="Group 3">
            <a:extLst>
              <a:ext uri="{FF2B5EF4-FFF2-40B4-BE49-F238E27FC236}">
                <a16:creationId xmlns:a16="http://schemas.microsoft.com/office/drawing/2014/main" id="{B229B8B5-0DB2-34BA-1412-7CE1F0353709}"/>
              </a:ext>
            </a:extLst>
          </p:cNvPr>
          <p:cNvGrpSpPr/>
          <p:nvPr/>
        </p:nvGrpSpPr>
        <p:grpSpPr>
          <a:xfrm>
            <a:off x="1005230" y="5045885"/>
            <a:ext cx="7707324" cy="1569661"/>
            <a:chOff x="-8461448" y="3253769"/>
            <a:chExt cx="7707324" cy="1569661"/>
          </a:xfrm>
        </p:grpSpPr>
        <p:sp>
          <p:nvSpPr>
            <p:cNvPr id="3" name="TextBox 2">
              <a:extLst>
                <a:ext uri="{FF2B5EF4-FFF2-40B4-BE49-F238E27FC236}">
                  <a16:creationId xmlns:a16="http://schemas.microsoft.com/office/drawing/2014/main" id="{3FC90D99-64F6-04E7-5D10-AFB3F7B39947}"/>
                </a:ext>
              </a:extLst>
            </p:cNvPr>
            <p:cNvSpPr txBox="1"/>
            <p:nvPr/>
          </p:nvSpPr>
          <p:spPr>
            <a:xfrm>
              <a:off x="-6730788" y="3346101"/>
              <a:ext cx="5976664" cy="1384995"/>
            </a:xfrm>
            <a:prstGeom prst="rect">
              <a:avLst/>
            </a:prstGeom>
            <a:solidFill>
              <a:schemeClr val="bg1"/>
            </a:solidFill>
            <a:ln>
              <a:solidFill>
                <a:schemeClr val="bg2"/>
              </a:solidFill>
            </a:ln>
          </p:spPr>
          <p:txBody>
            <a:bodyPr wrap="square" rtlCol="0">
              <a:spAutoFit/>
            </a:bodyPr>
            <a:lstStyle/>
            <a:p>
              <a:pPr algn="l"/>
              <a:r>
                <a:rPr lang="en-US" sz="2800" b="0" i="1" dirty="0">
                  <a:effectLst/>
                </a:rPr>
                <a:t>Dalai Lama: </a:t>
              </a:r>
              <a:r>
                <a:rPr lang="en-US" sz="2800" b="0" dirty="0">
                  <a:effectLst/>
                </a:rPr>
                <a:t>'Learn the rules so well that you know how to break them.'</a:t>
              </a:r>
              <a:endParaRPr lang="en-US" sz="2800" b="0" dirty="0"/>
            </a:p>
          </p:txBody>
        </p:sp>
        <p:pic>
          <p:nvPicPr>
            <p:cNvPr id="1026" name="Picture 2" descr="Las lecciones del Dalái Lama aplicadas a los negocios – Diario Digital ...">
              <a:extLst>
                <a:ext uri="{FF2B5EF4-FFF2-40B4-BE49-F238E27FC236}">
                  <a16:creationId xmlns:a16="http://schemas.microsoft.com/office/drawing/2014/main" id="{F5F15635-4D24-6932-7B09-7F2B49D600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461448" y="3253769"/>
              <a:ext cx="1607281" cy="156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57951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81"/>
                                        </p:tgtEl>
                                        <p:attrNameLst>
                                          <p:attrName>style.visibility</p:attrName>
                                        </p:attrNameLst>
                                      </p:cBhvr>
                                      <p:to>
                                        <p:strVal val="visible"/>
                                      </p:to>
                                    </p:set>
                                    <p:animEffect transition="in" filter="dissolve">
                                      <p:cBhvr>
                                        <p:cTn id="7" dur="500"/>
                                        <p:tgtEl>
                                          <p:spTgt spid="306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82"/>
                                        </p:tgtEl>
                                        <p:attrNameLst>
                                          <p:attrName>style.visibility</p:attrName>
                                        </p:attrNameLst>
                                      </p:cBhvr>
                                      <p:to>
                                        <p:strVal val="visible"/>
                                      </p:to>
                                    </p:set>
                                    <p:animEffect transition="in" filter="dissolve">
                                      <p:cBhvr>
                                        <p:cTn id="12" dur="500"/>
                                        <p:tgtEl>
                                          <p:spTgt spid="3061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1" grpId="0" animBg="1" autoUpdateAnimBg="0"/>
      <p:bldP spid="306182" grpId="0" animBg="1" autoUpdateAnimBg="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5" y="201340"/>
            <a:ext cx="3384376" cy="3416320"/>
          </a:xfrm>
          <a:prstGeom prst="rect">
            <a:avLst/>
          </a:prstGeom>
          <a:noFill/>
        </p:spPr>
        <p:txBody>
          <a:bodyPr wrap="square" rtlCol="0">
            <a:spAutoFit/>
          </a:bodyPr>
          <a:lstStyle/>
          <a:p>
            <a:pPr algn="l"/>
            <a:r>
              <a:rPr lang="en-US" sz="3600" dirty="0"/>
              <a:t>Pushing the Boat Out – </a:t>
            </a:r>
            <a:r>
              <a:rPr lang="en-US" sz="3600" i="1" dirty="0"/>
              <a:t>shaping worship in new settings</a:t>
            </a:r>
          </a:p>
        </p:txBody>
      </p:sp>
      <p:pic>
        <p:nvPicPr>
          <p:cNvPr id="69634" name="Picture 2" descr="C:\Users\eareym\Desktop\cardboard bo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0"/>
            <a:ext cx="4394832" cy="648305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7868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827088" y="214313"/>
            <a:ext cx="5761037" cy="1630511"/>
          </a:xfrm>
        </p:spPr>
        <p:txBody>
          <a:bodyPr/>
          <a:lstStyle/>
          <a:p>
            <a:pPr eaLnBrk="1" hangingPunct="1"/>
            <a:r>
              <a:rPr lang="en-GB" sz="4600" dirty="0">
                <a:latin typeface="Verdana" charset="0"/>
                <a:ea typeface="ＭＳ Ｐゴシック" charset="0"/>
                <a:cs typeface="ＭＳ Ｐゴシック" charset="0"/>
              </a:rPr>
              <a:t>Rules for a new context</a:t>
            </a:r>
            <a:endParaRPr lang="en-US" sz="4600" dirty="0">
              <a:latin typeface="Verdana" charset="0"/>
              <a:ea typeface="ＭＳ Ｐゴシック" charset="0"/>
              <a:cs typeface="ＭＳ Ｐゴシック" charset="0"/>
            </a:endParaRPr>
          </a:p>
        </p:txBody>
      </p:sp>
      <p:sp>
        <p:nvSpPr>
          <p:cNvPr id="316421" name="AutoShape 5"/>
          <p:cNvSpPr>
            <a:spLocks noChangeArrowheads="1"/>
          </p:cNvSpPr>
          <p:nvPr/>
        </p:nvSpPr>
        <p:spPr bwMode="auto">
          <a:xfrm>
            <a:off x="6948488" y="476250"/>
            <a:ext cx="1871662" cy="865188"/>
          </a:xfrm>
          <a:prstGeom prst="wedgeEllipseCallout">
            <a:avLst>
              <a:gd name="adj1" fmla="val 48644"/>
              <a:gd name="adj2" fmla="val 55870"/>
            </a:avLst>
          </a:prstGeom>
          <a:solidFill>
            <a:srgbClr val="FF00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defRPr/>
            </a:pPr>
            <a:endParaRPr lang="en-US"/>
          </a:p>
        </p:txBody>
      </p:sp>
      <p:sp>
        <p:nvSpPr>
          <p:cNvPr id="316422" name="AutoShape 6"/>
          <p:cNvSpPr>
            <a:spLocks noChangeArrowheads="1"/>
          </p:cNvSpPr>
          <p:nvPr/>
        </p:nvSpPr>
        <p:spPr bwMode="auto">
          <a:xfrm>
            <a:off x="5651500" y="981075"/>
            <a:ext cx="2520950" cy="1152525"/>
          </a:xfrm>
          <a:prstGeom prst="wedgeEllipseCallout">
            <a:avLst>
              <a:gd name="adj1" fmla="val -45782"/>
              <a:gd name="adj2" fmla="val 67495"/>
            </a:avLst>
          </a:prstGeom>
          <a:solidFill>
            <a:srgbClr val="9933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defRPr/>
            </a:pPr>
            <a:endParaRPr lang="en-US"/>
          </a:p>
        </p:txBody>
      </p:sp>
      <p:sp>
        <p:nvSpPr>
          <p:cNvPr id="2" name="TextBox 1"/>
          <p:cNvSpPr txBox="1"/>
          <p:nvPr/>
        </p:nvSpPr>
        <p:spPr>
          <a:xfrm>
            <a:off x="1148185" y="3140968"/>
            <a:ext cx="7272809" cy="2554545"/>
          </a:xfrm>
          <a:prstGeom prst="rect">
            <a:avLst/>
          </a:prstGeom>
          <a:noFill/>
        </p:spPr>
        <p:txBody>
          <a:bodyPr wrap="square" rtlCol="0">
            <a:spAutoFit/>
          </a:bodyPr>
          <a:lstStyle/>
          <a:p>
            <a:r>
              <a:rPr lang="en-GB" dirty="0"/>
              <a:t>What changes or concessions to the normal liturgical rules would you expect for a ‘Fresh Expression/pioneer/NWC’ situation?</a:t>
            </a:r>
          </a:p>
        </p:txBody>
      </p:sp>
    </p:spTree>
    <p:extLst>
      <p:ext uri="{BB962C8B-B14F-4D97-AF65-F5344CB8AC3E}">
        <p14:creationId xmlns:p14="http://schemas.microsoft.com/office/powerpoint/2010/main" val="407615979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chronological accident…</a:t>
            </a:r>
          </a:p>
        </p:txBody>
      </p:sp>
      <p:pic>
        <p:nvPicPr>
          <p:cNvPr id="70658" name="Picture 2" descr="C:\Users\eareym\Desktop\mission-shaped chu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5630">
            <a:off x="6127397" y="1732368"/>
            <a:ext cx="2604456" cy="3719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 name="Picture 3" descr="C:\Users\eareym\Dropbox\CW volumes.jp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1043608" y="1916832"/>
            <a:ext cx="3456384"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Line 7"/>
          <p:cNvSpPr>
            <a:spLocks noChangeShapeType="1"/>
          </p:cNvSpPr>
          <p:nvPr/>
        </p:nvSpPr>
        <p:spPr bwMode="auto">
          <a:xfrm>
            <a:off x="1835695" y="6381328"/>
            <a:ext cx="7060539" cy="3820"/>
          </a:xfrm>
          <a:prstGeom prst="line">
            <a:avLst/>
          </a:prstGeom>
          <a:noFill/>
          <a:ln w="203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 name="Cloud Callout 2"/>
          <p:cNvSpPr/>
          <p:nvPr/>
        </p:nvSpPr>
        <p:spPr bwMode="auto">
          <a:xfrm>
            <a:off x="5609798" y="1160748"/>
            <a:ext cx="3312368" cy="2376264"/>
          </a:xfrm>
          <a:prstGeom prst="cloudCallout">
            <a:avLst>
              <a:gd name="adj1" fmla="val -34636"/>
              <a:gd name="adj2" fmla="val 68513"/>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800" b="1" i="0" u="none" strike="noStrike" cap="none" normalizeH="0" baseline="0" dirty="0">
                <a:ln>
                  <a:noFill/>
                </a:ln>
                <a:solidFill>
                  <a:srgbClr val="000000"/>
                </a:solidFill>
                <a:effectLst/>
                <a:latin typeface="Verdana" charset="0"/>
                <a:ea typeface="ＭＳ Ｐゴシック" charset="0"/>
                <a:cs typeface="ＭＳ Ｐゴシック" charset="0"/>
              </a:rPr>
              <a:t>?</a:t>
            </a:r>
            <a:endParaRPr kumimoji="0" lang="en-GB" sz="9600" b="1" i="0" u="none" strike="noStrike" cap="none" normalizeH="0" baseline="0" dirty="0">
              <a:ln>
                <a:noFill/>
              </a:ln>
              <a:solidFill>
                <a:srgbClr val="000000"/>
              </a:solidFill>
              <a:effectLst/>
              <a:latin typeface="Verdana" charset="0"/>
              <a:ea typeface="ＭＳ Ｐゴシック" charset="0"/>
              <a:cs typeface="ＭＳ Ｐゴシック" charset="0"/>
            </a:endParaRPr>
          </a:p>
        </p:txBody>
      </p:sp>
      <p:grpSp>
        <p:nvGrpSpPr>
          <p:cNvPr id="11" name="Group 10"/>
          <p:cNvGrpSpPr/>
          <p:nvPr/>
        </p:nvGrpSpPr>
        <p:grpSpPr>
          <a:xfrm>
            <a:off x="1187624" y="5608995"/>
            <a:ext cx="1351652" cy="1078047"/>
            <a:chOff x="1187624" y="5608995"/>
            <a:chExt cx="1351652" cy="1078047"/>
          </a:xfrm>
        </p:grpSpPr>
        <p:sp>
          <p:nvSpPr>
            <p:cNvPr id="6" name="TextBox 5"/>
            <p:cNvSpPr txBox="1"/>
            <p:nvPr/>
          </p:nvSpPr>
          <p:spPr>
            <a:xfrm>
              <a:off x="1187624" y="5608995"/>
              <a:ext cx="1351652" cy="584775"/>
            </a:xfrm>
            <a:prstGeom prst="rect">
              <a:avLst/>
            </a:prstGeom>
            <a:noFill/>
          </p:spPr>
          <p:txBody>
            <a:bodyPr wrap="none" rtlCol="0">
              <a:spAutoFit/>
            </a:bodyPr>
            <a:lstStyle/>
            <a:p>
              <a:r>
                <a:rPr lang="en-GB" dirty="0"/>
                <a:t>1997</a:t>
              </a:r>
            </a:p>
          </p:txBody>
        </p:sp>
        <p:cxnSp>
          <p:nvCxnSpPr>
            <p:cNvPr id="9" name="Straight Connector 8"/>
            <p:cNvCxnSpPr/>
            <p:nvPr/>
          </p:nvCxnSpPr>
          <p:spPr bwMode="auto">
            <a:xfrm flipV="1">
              <a:off x="1835695" y="6093296"/>
              <a:ext cx="0" cy="593746"/>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3" name="Group 12"/>
          <p:cNvGrpSpPr/>
          <p:nvPr/>
        </p:nvGrpSpPr>
        <p:grpSpPr>
          <a:xfrm>
            <a:off x="6753800" y="5562847"/>
            <a:ext cx="1351652" cy="1115354"/>
            <a:chOff x="6753800" y="5562847"/>
            <a:chExt cx="1351652" cy="1115354"/>
          </a:xfrm>
        </p:grpSpPr>
        <p:sp>
          <p:nvSpPr>
            <p:cNvPr id="8" name="TextBox 7"/>
            <p:cNvSpPr txBox="1"/>
            <p:nvPr/>
          </p:nvSpPr>
          <p:spPr>
            <a:xfrm>
              <a:off x="6753800" y="5562847"/>
              <a:ext cx="1351652" cy="584775"/>
            </a:xfrm>
            <a:prstGeom prst="rect">
              <a:avLst/>
            </a:prstGeom>
            <a:noFill/>
          </p:spPr>
          <p:txBody>
            <a:bodyPr wrap="none" rtlCol="0">
              <a:spAutoFit/>
            </a:bodyPr>
            <a:lstStyle/>
            <a:p>
              <a:r>
                <a:rPr lang="en-GB" dirty="0"/>
                <a:t>2004</a:t>
              </a:r>
            </a:p>
          </p:txBody>
        </p:sp>
        <p:cxnSp>
          <p:nvCxnSpPr>
            <p:cNvPr id="12" name="Straight Connector 11"/>
            <p:cNvCxnSpPr/>
            <p:nvPr/>
          </p:nvCxnSpPr>
          <p:spPr bwMode="auto">
            <a:xfrm flipV="1">
              <a:off x="7429625" y="6084455"/>
              <a:ext cx="0" cy="593746"/>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896492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250"/>
                                        <p:tgtEl>
                                          <p:spTgt spid="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70658"/>
                                        </p:tgtEl>
                                        <p:attrNameLst>
                                          <p:attrName>style.visibility</p:attrName>
                                        </p:attrNameLst>
                                      </p:cBhvr>
                                      <p:to>
                                        <p:strVal val="visible"/>
                                      </p:to>
                                    </p:set>
                                    <p:animEffect transition="in" filter="fade">
                                      <p:cBhvr>
                                        <p:cTn id="23" dur="500"/>
                                        <p:tgtEl>
                                          <p:spTgt spid="70658"/>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5E-6 -1.85185E-6 L 0.47257 -1.85185E-6 " pathEditMode="relative" rAng="0" ptsTypes="AA">
                                      <p:cBhvr>
                                        <p:cTn id="27" dur="2000" fill="hold"/>
                                        <p:tgtEl>
                                          <p:spTgt spid="4"/>
                                        </p:tgtEl>
                                        <p:attrNameLst>
                                          <p:attrName>ppt_x</p:attrName>
                                          <p:attrName>ppt_y</p:attrName>
                                        </p:attrNameLst>
                                      </p:cBhvr>
                                      <p:rCtr x="23628" y="0"/>
                                    </p:animMotion>
                                  </p:childTnLst>
                                </p:cTn>
                              </p:par>
                              <p:par>
                                <p:cTn id="28" presetID="35" presetClass="path" presetSubtype="0" accel="50000" decel="50000" fill="hold" nodeType="withEffect">
                                  <p:stCondLst>
                                    <p:cond delay="0"/>
                                  </p:stCondLst>
                                  <p:childTnLst>
                                    <p:animMotion origin="layout" path="M -0.02205 -1.85185E-6 L -0.50885 -1.85185E-6 " pathEditMode="relative" rAng="0" ptsTypes="AA">
                                      <p:cBhvr>
                                        <p:cTn id="29" dur="2000" fill="hold"/>
                                        <p:tgtEl>
                                          <p:spTgt spid="70658"/>
                                        </p:tgtEl>
                                        <p:attrNameLst>
                                          <p:attrName>ppt_x</p:attrName>
                                          <p:attrName>ppt_y</p:attrName>
                                        </p:attrNameLst>
                                      </p:cBhvr>
                                      <p:rCtr x="-24340" y="0"/>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70520"/>
            <a:ext cx="8001000" cy="838200"/>
          </a:xfrm>
        </p:spPr>
        <p:txBody>
          <a:bodyPr/>
          <a:lstStyle/>
          <a:p>
            <a:pPr eaLnBrk="1" hangingPunct="1"/>
            <a:r>
              <a:rPr lang="en-US" dirty="0">
                <a:latin typeface="Verdana" charset="0"/>
                <a:ea typeface="ＭＳ Ｐゴシック" charset="0"/>
                <a:cs typeface="ＭＳ Ｐゴシック" charset="0"/>
              </a:rPr>
              <a:t>Gamekeeper and poacher…</a:t>
            </a:r>
          </a:p>
        </p:txBody>
      </p:sp>
      <p:pic>
        <p:nvPicPr>
          <p:cNvPr id="5" name="Picture 4" descr="BCW front cover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2705">
            <a:off x="5359465" y="1248256"/>
            <a:ext cx="3176514" cy="5061027"/>
          </a:xfrm>
          <a:prstGeom prst="rect">
            <a:avLst/>
          </a:prstGeom>
          <a:ln>
            <a:noFill/>
          </a:ln>
          <a:effectLst>
            <a:outerShdw blurRad="292100" dist="139700" dir="2700000" algn="tl" rotWithShape="0">
              <a:srgbClr val="333333">
                <a:alpha val="65000"/>
              </a:srgbClr>
            </a:outerShdw>
          </a:effectLst>
        </p:spPr>
      </p:pic>
      <p:pic>
        <p:nvPicPr>
          <p:cNvPr id="3" name="Picture 2" descr="A stack of books with text overlay&#10;&#10;Description automatically generated">
            <a:extLst>
              <a:ext uri="{FF2B5EF4-FFF2-40B4-BE49-F238E27FC236}">
                <a16:creationId xmlns:a16="http://schemas.microsoft.com/office/drawing/2014/main" id="{D8041FB2-27F0-3042-C420-D555B3DDC425}"/>
              </a:ext>
            </a:extLst>
          </p:cNvPr>
          <p:cNvPicPr>
            <a:picLocks noChangeAspect="1"/>
          </p:cNvPicPr>
          <p:nvPr/>
        </p:nvPicPr>
        <p:blipFill>
          <a:blip r:embed="rId4"/>
          <a:stretch>
            <a:fillRect/>
          </a:stretch>
        </p:blipFill>
        <p:spPr>
          <a:xfrm rot="337358">
            <a:off x="1155693" y="1210177"/>
            <a:ext cx="3320850" cy="5137183"/>
          </a:xfrm>
          <a:prstGeom prst="rect">
            <a:avLst/>
          </a:prstGeom>
          <a:effectLst>
            <a:outerShdw blurRad="152400" dist="165100" dir="2700000" algn="tl" rotWithShape="0">
              <a:prstClr val="black">
                <a:alpha val="40000"/>
              </a:prstClr>
            </a:outerShdw>
          </a:effectLst>
        </p:spPr>
      </p:pic>
    </p:spTree>
    <p:extLst>
      <p:ext uri="{BB962C8B-B14F-4D97-AF65-F5344CB8AC3E}">
        <p14:creationId xmlns:p14="http://schemas.microsoft.com/office/powerpoint/2010/main" val="3413869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86544"/>
            <a:ext cx="5826224" cy="838200"/>
          </a:xfrm>
        </p:spPr>
        <p:txBody>
          <a:bodyPr/>
          <a:lstStyle/>
          <a:p>
            <a:pPr eaLnBrk="1" hangingPunct="1"/>
            <a:r>
              <a:rPr lang="en-US" dirty="0">
                <a:latin typeface="Verdana" charset="0"/>
                <a:ea typeface="ＭＳ Ｐゴシック" charset="0"/>
                <a:cs typeface="ＭＳ Ｐゴシック" charset="0"/>
              </a:rPr>
              <a:t>An ‘Anglican Values’ way forward?</a:t>
            </a:r>
          </a:p>
        </p:txBody>
      </p:sp>
      <p:sp>
        <p:nvSpPr>
          <p:cNvPr id="304133" name="AutoShape 5"/>
          <p:cNvSpPr>
            <a:spLocks noChangeArrowheads="1"/>
          </p:cNvSpPr>
          <p:nvPr/>
        </p:nvSpPr>
        <p:spPr bwMode="auto">
          <a:xfrm>
            <a:off x="762000" y="2209800"/>
            <a:ext cx="2111375" cy="1066800"/>
          </a:xfrm>
          <a:prstGeom prst="flowChartDocument">
            <a:avLst/>
          </a:prstGeom>
          <a:solidFill>
            <a:srgbClr val="FFCC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a:solidFill>
                  <a:schemeClr val="tx2"/>
                </a:solidFill>
              </a:rPr>
              <a:t>Texts</a:t>
            </a:r>
            <a:endParaRPr lang="en-GB" sz="2400" b="0">
              <a:solidFill>
                <a:schemeClr val="tx2"/>
              </a:solidFill>
            </a:endParaRPr>
          </a:p>
        </p:txBody>
      </p:sp>
      <p:sp>
        <p:nvSpPr>
          <p:cNvPr id="304136" name="AutoShape 8">
            <a:hlinkClick r:id="" action="ppaction://hlinkshowjump?jump=nextslide" highlightClick="1"/>
          </p:cNvPr>
          <p:cNvSpPr>
            <a:spLocks noChangeArrowheads="1"/>
          </p:cNvSpPr>
          <p:nvPr/>
        </p:nvSpPr>
        <p:spPr bwMode="auto">
          <a:xfrm>
            <a:off x="3200400" y="3200400"/>
            <a:ext cx="2724150" cy="1066800"/>
          </a:xfrm>
          <a:prstGeom prst="plus">
            <a:avLst>
              <a:gd name="adj" fmla="val 25000"/>
            </a:avLst>
          </a:prstGeom>
          <a:solidFill>
            <a:srgbClr val="66FF66"/>
          </a:solidFill>
          <a:ln w="38100">
            <a:solidFill>
              <a:schemeClr val="tx1"/>
            </a:solidFill>
            <a:miter lim="800000"/>
            <a:headEnd/>
            <a:tailEnd/>
          </a:ln>
          <a:effectLst>
            <a:outerShdw blurRad="63500" dist="107763" dir="2700000" algn="ctr" rotWithShape="0">
              <a:srgbClr val="000000">
                <a:alpha val="74998"/>
              </a:srgbClr>
            </a:outerShdw>
          </a:effectLst>
        </p:spPr>
        <p:txBody>
          <a:bodyPr wrap="none" anchor="ctr"/>
          <a:lstStyle/>
          <a:p>
            <a:pPr>
              <a:defRPr/>
            </a:pPr>
            <a:r>
              <a:rPr lang="en-GB" sz="4800">
                <a:solidFill>
                  <a:schemeClr val="tx2"/>
                </a:solidFill>
              </a:rPr>
              <a:t>Shape</a:t>
            </a:r>
            <a:endParaRPr lang="en-GB" sz="2400" b="0">
              <a:solidFill>
                <a:schemeClr val="tx2"/>
              </a:solidFill>
            </a:endParaRPr>
          </a:p>
        </p:txBody>
      </p:sp>
      <p:sp>
        <p:nvSpPr>
          <p:cNvPr id="304138" name="AutoShape 10"/>
          <p:cNvSpPr>
            <a:spLocks noChangeArrowheads="1"/>
          </p:cNvSpPr>
          <p:nvPr/>
        </p:nvSpPr>
        <p:spPr bwMode="auto">
          <a:xfrm>
            <a:off x="5436071" y="4569296"/>
            <a:ext cx="3479329" cy="1524000"/>
          </a:xfrm>
          <a:prstGeom prst="cloudCallout">
            <a:avLst>
              <a:gd name="adj1" fmla="val -34542"/>
              <a:gd name="adj2" fmla="val 70000"/>
            </a:avLst>
          </a:prstGeom>
          <a:solidFill>
            <a:schemeClr val="bg1"/>
          </a:solidFill>
          <a:ln w="57150">
            <a:solidFill>
              <a:schemeClr val="tx1"/>
            </a:solidFill>
            <a:round/>
            <a:headEnd/>
            <a:tailEnd/>
          </a:ln>
          <a:effectLst>
            <a:outerShdw blurRad="63500" dist="38099" dir="2700000" algn="ctr" rotWithShape="0">
              <a:schemeClr val="bg2">
                <a:alpha val="74998"/>
              </a:schemeClr>
            </a:outerShdw>
          </a:effectLst>
        </p:spPr>
        <p:txBody>
          <a:bodyPr wrap="none" lIns="54000" rIns="54000" anchor="ctr"/>
          <a:lstStyle/>
          <a:p>
            <a:pPr>
              <a:defRPr/>
            </a:pPr>
            <a:r>
              <a:rPr lang="en-US" sz="4800" dirty="0"/>
              <a:t>Values</a:t>
            </a:r>
          </a:p>
        </p:txBody>
      </p:sp>
      <p:graphicFrame>
        <p:nvGraphicFramePr>
          <p:cNvPr id="304140" name="Object 12"/>
          <p:cNvGraphicFramePr>
            <a:graphicFrameLocks noChangeAspect="1"/>
          </p:cNvGraphicFramePr>
          <p:nvPr/>
        </p:nvGraphicFramePr>
        <p:xfrm>
          <a:off x="611188" y="1700808"/>
          <a:ext cx="2422525" cy="2081212"/>
        </p:xfrm>
        <a:graphic>
          <a:graphicData uri="http://schemas.openxmlformats.org/presentationml/2006/ole">
            <mc:AlternateContent xmlns:mc="http://schemas.openxmlformats.org/markup-compatibility/2006">
              <mc:Choice xmlns:v="urn:schemas-microsoft-com:vml" Requires="v">
                <p:oleObj name="Clip" r:id="rId3" imgW="2425700" imgH="2082800" progId="MS_ClipArt_Gallery.2">
                  <p:embed/>
                </p:oleObj>
              </mc:Choice>
              <mc:Fallback>
                <p:oleObj name="Clip" r:id="rId3" imgW="2425700" imgH="2082800" progId="MS_ClipArt_Gallery.2">
                  <p:embed/>
                  <p:pic>
                    <p:nvPicPr>
                      <p:cNvPr id="30414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808"/>
                        <a:ext cx="2422525" cy="2081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4142" name="Text Box 14"/>
          <p:cNvSpPr txBox="1">
            <a:spLocks noChangeArrowheads="1"/>
          </p:cNvSpPr>
          <p:nvPr/>
        </p:nvSpPr>
        <p:spPr bwMode="auto">
          <a:xfrm>
            <a:off x="3635871" y="2348880"/>
            <a:ext cx="1800225" cy="2754600"/>
          </a:xfrm>
          <a:prstGeom prst="rect">
            <a:avLst/>
          </a:prstGeom>
          <a:noFill/>
          <a:ln>
            <a:noFill/>
          </a:ln>
          <a:effectLst>
            <a:outerShdw blurRad="63500" dist="107763"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tx1"/>
                </a:solidFill>
                <a:miter lim="800000"/>
                <a:headEnd/>
                <a:tailEnd/>
              </a14:hiddenLine>
            </a:ext>
          </a:extLst>
        </p:spPr>
        <p:txBody>
          <a:bodyPr lIns="54000" rIns="54000">
            <a:spAutoFit/>
          </a:bodyPr>
          <a:lstStyle/>
          <a:p>
            <a:pPr>
              <a:spcBef>
                <a:spcPct val="50000"/>
              </a:spcBef>
              <a:defRPr/>
            </a:pPr>
            <a:r>
              <a:rPr lang="en-GB" sz="17300" dirty="0">
                <a:solidFill>
                  <a:srgbClr val="FF0000"/>
                </a:solidFill>
                <a:latin typeface="Comic Sans MS" panose="030F0702030302020204" pitchFamily="66" charset="0"/>
              </a:rPr>
              <a:t>?</a:t>
            </a:r>
            <a:endParaRPr lang="en-US" sz="20800" dirty="0">
              <a:solidFill>
                <a:srgbClr val="FF0000"/>
              </a:solidFill>
              <a:latin typeface="Comic Sans MS" panose="030F0702030302020204" pitchFamily="66" charset="0"/>
            </a:endParaRPr>
          </a:p>
        </p:txBody>
      </p:sp>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l="17000" t="333" r="17000"/>
          <a:stretch>
            <a:fillRect/>
          </a:stretch>
        </p:blipFill>
        <p:spPr bwMode="auto">
          <a:xfrm rot="1193475">
            <a:off x="6938330" y="409801"/>
            <a:ext cx="1768471" cy="2671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2" name="Rounded Rectangular Callout 1"/>
          <p:cNvSpPr/>
          <p:nvPr/>
        </p:nvSpPr>
        <p:spPr bwMode="auto">
          <a:xfrm>
            <a:off x="1187624" y="5009976"/>
            <a:ext cx="3600400" cy="1296144"/>
          </a:xfrm>
          <a:prstGeom prst="wedgeRoundRectCallout">
            <a:avLst>
              <a:gd name="adj1" fmla="val 77934"/>
              <a:gd name="adj2" fmla="val -27644"/>
              <a:gd name="adj3" fmla="val 16667"/>
            </a:avLst>
          </a:prstGeom>
          <a:solidFill>
            <a:schemeClr val="accent2"/>
          </a:solidFill>
          <a:ln w="57150" cap="flat" cmpd="sng" algn="ctr">
            <a:solidFill>
              <a:schemeClr val="tx1"/>
            </a:solidFill>
            <a:prstDash val="solid"/>
            <a:round/>
            <a:headEnd type="none" w="med" len="med"/>
            <a:tailEnd type="triangle" w="med" len="med"/>
          </a:ln>
          <a:effectLst/>
        </p:spPr>
        <p:txBody>
          <a:bodyPr vert="horz" wrap="squar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a:ln>
                  <a:noFill/>
                </a:ln>
                <a:solidFill>
                  <a:schemeClr val="bg1"/>
                </a:solidFill>
                <a:effectLst/>
                <a:latin typeface="Verdana" charset="0"/>
                <a:ea typeface="ＭＳ Ｐゴシック" charset="0"/>
                <a:cs typeface="ＭＳ Ｐゴシック" charset="0"/>
              </a:rPr>
              <a:t>What would they be?</a:t>
            </a:r>
          </a:p>
        </p:txBody>
      </p:sp>
    </p:spTree>
    <p:extLst>
      <p:ext uri="{BB962C8B-B14F-4D97-AF65-F5344CB8AC3E}">
        <p14:creationId xmlns:p14="http://schemas.microsoft.com/office/powerpoint/2010/main" val="1577492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8"/>
                                        </p:tgtEl>
                                        <p:attrNameLst>
                                          <p:attrName>style.visibility</p:attrName>
                                        </p:attrNameLst>
                                      </p:cBhvr>
                                      <p:to>
                                        <p:strVal val="visible"/>
                                      </p:to>
                                    </p:set>
                                    <p:animEffect transition="in" filter="fade">
                                      <p:cBhvr>
                                        <p:cTn id="7" dur="500"/>
                                        <p:tgtEl>
                                          <p:spTgt spid="3041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8"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bwMode="auto">
          <a:xfrm>
            <a:off x="6084168" y="4653136"/>
            <a:ext cx="2808312" cy="648072"/>
          </a:xfrm>
          <a:prstGeom prst="rightArrow">
            <a:avLst>
              <a:gd name="adj1" fmla="val 50000"/>
              <a:gd name="adj2" fmla="val 83199"/>
            </a:avLst>
          </a:prstGeom>
          <a:solidFill>
            <a:schemeClr val="tx1">
              <a:lumMod val="50000"/>
              <a:lumOff val="50000"/>
            </a:schemeClr>
          </a:solidFill>
          <a:ln w="57150" cap="flat" cmpd="sng" algn="ctr">
            <a:solidFill>
              <a:schemeClr val="tx1">
                <a:lumMod val="50000"/>
                <a:lumOff val="50000"/>
              </a:schemeClr>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2" name="Title 1"/>
          <p:cNvSpPr>
            <a:spLocks noGrp="1"/>
          </p:cNvSpPr>
          <p:nvPr>
            <p:ph type="title"/>
          </p:nvPr>
        </p:nvSpPr>
        <p:spPr>
          <a:xfrm>
            <a:off x="755576" y="214536"/>
            <a:ext cx="8001000" cy="838200"/>
          </a:xfrm>
        </p:spPr>
        <p:txBody>
          <a:bodyPr/>
          <a:lstStyle/>
          <a:p>
            <a:r>
              <a:rPr lang="en-GB" sz="3600" dirty="0"/>
              <a:t>Stretching ‘Anglican’ values to the next level</a:t>
            </a:r>
          </a:p>
        </p:txBody>
      </p:sp>
      <p:grpSp>
        <p:nvGrpSpPr>
          <p:cNvPr id="13" name="Group 12"/>
          <p:cNvGrpSpPr/>
          <p:nvPr/>
        </p:nvGrpSpPr>
        <p:grpSpPr>
          <a:xfrm>
            <a:off x="827584" y="1583308"/>
            <a:ext cx="2543051" cy="1676400"/>
            <a:chOff x="1092845" y="1143000"/>
            <a:chExt cx="3048000" cy="2044700"/>
          </a:xfrm>
        </p:grpSpPr>
        <p:graphicFrame>
          <p:nvGraphicFramePr>
            <p:cNvPr id="4" name="Object 44"/>
            <p:cNvGraphicFramePr>
              <a:graphicFrameLocks noChangeAspect="1"/>
            </p:cNvGraphicFramePr>
            <p:nvPr>
              <p:extLst>
                <p:ext uri="{D42A27DB-BD31-4B8C-83A1-F6EECF244321}">
                  <p14:modId xmlns:p14="http://schemas.microsoft.com/office/powerpoint/2010/main" val="3327389746"/>
                </p:ext>
              </p:extLst>
            </p:nvPr>
          </p:nvGraphicFramePr>
          <p:xfrm>
            <a:off x="1092845" y="1143000"/>
            <a:ext cx="3048000" cy="2044700"/>
          </p:xfrm>
          <a:graphic>
            <a:graphicData uri="http://schemas.openxmlformats.org/presentationml/2006/ole">
              <mc:AlternateContent xmlns:mc="http://schemas.openxmlformats.org/markup-compatibility/2006">
                <mc:Choice xmlns:v="urn:schemas-microsoft-com:vml" Requires="v">
                  <p:oleObj name="Clip" r:id="rId3" imgW="3327400" imgH="3467100" progId="MS_ClipArt_Gallery.2">
                    <p:embed/>
                  </p:oleObj>
                </mc:Choice>
                <mc:Fallback>
                  <p:oleObj name="Clip" r:id="rId3" imgW="3327400" imgH="34671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845" y="1143000"/>
                          <a:ext cx="3048000" cy="2044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Rectangle 45"/>
            <p:cNvSpPr>
              <a:spLocks noChangeArrowheads="1"/>
            </p:cNvSpPr>
            <p:nvPr/>
          </p:nvSpPr>
          <p:spPr bwMode="auto">
            <a:xfrm>
              <a:off x="1811136" y="1541871"/>
              <a:ext cx="1608505" cy="120823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6" name="Rectangle 47"/>
            <p:cNvSpPr>
              <a:spLocks noChangeArrowheads="1"/>
            </p:cNvSpPr>
            <p:nvPr/>
          </p:nvSpPr>
          <p:spPr bwMode="auto">
            <a:xfrm>
              <a:off x="1959620" y="2425700"/>
              <a:ext cx="457200" cy="22860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7" name="Rectangle 48"/>
            <p:cNvSpPr>
              <a:spLocks noChangeArrowheads="1"/>
            </p:cNvSpPr>
            <p:nvPr/>
          </p:nvSpPr>
          <p:spPr bwMode="auto">
            <a:xfrm>
              <a:off x="2874020" y="2425700"/>
              <a:ext cx="4572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8" name="Rectangle 49"/>
            <p:cNvSpPr>
              <a:spLocks noChangeArrowheads="1"/>
            </p:cNvSpPr>
            <p:nvPr/>
          </p:nvSpPr>
          <p:spPr bwMode="auto">
            <a:xfrm>
              <a:off x="2416820" y="2425700"/>
              <a:ext cx="4572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9" name="Line 50"/>
            <p:cNvSpPr>
              <a:spLocks noChangeShapeType="1"/>
            </p:cNvSpPr>
            <p:nvPr/>
          </p:nvSpPr>
          <p:spPr bwMode="auto">
            <a:xfrm>
              <a:off x="1797695" y="2654300"/>
              <a:ext cx="1622425"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0" name="Rectangle 51"/>
            <p:cNvSpPr>
              <a:spLocks noChangeArrowheads="1"/>
            </p:cNvSpPr>
            <p:nvPr/>
          </p:nvSpPr>
          <p:spPr bwMode="auto">
            <a:xfrm>
              <a:off x="2188220" y="2197100"/>
              <a:ext cx="457200" cy="228600"/>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1" name="Rectangle 52"/>
            <p:cNvSpPr>
              <a:spLocks noChangeArrowheads="1"/>
            </p:cNvSpPr>
            <p:nvPr/>
          </p:nvSpPr>
          <p:spPr bwMode="auto">
            <a:xfrm>
              <a:off x="2645420" y="2197100"/>
              <a:ext cx="4572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2" name="Text Box 53"/>
            <p:cNvSpPr txBox="1">
              <a:spLocks noChangeArrowheads="1"/>
            </p:cNvSpPr>
            <p:nvPr/>
          </p:nvSpPr>
          <p:spPr bwMode="auto">
            <a:xfrm>
              <a:off x="1975495" y="1505514"/>
              <a:ext cx="1371600" cy="7132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spAutoFit/>
            </a:bodyPr>
            <a:lstStyle/>
            <a:p>
              <a:pPr>
                <a:spcBef>
                  <a:spcPct val="50000"/>
                </a:spcBef>
                <a:defRPr/>
              </a:pPr>
              <a:r>
                <a:rPr lang="en-GB" dirty="0">
                  <a:solidFill>
                    <a:schemeClr val="tx2"/>
                  </a:solidFill>
                  <a:latin typeface="Copperplate Gothic Bold" charset="0"/>
                </a:rPr>
                <a:t>BCP</a:t>
              </a:r>
              <a:endParaRPr lang="en-GB" sz="2400" dirty="0">
                <a:solidFill>
                  <a:schemeClr val="tx2"/>
                </a:solidFill>
              </a:endParaRPr>
            </a:p>
          </p:txBody>
        </p:sp>
      </p:grpSp>
      <p:grpSp>
        <p:nvGrpSpPr>
          <p:cNvPr id="14" name="Group 70"/>
          <p:cNvGrpSpPr>
            <a:grpSpLocks/>
          </p:cNvGrpSpPr>
          <p:nvPr/>
        </p:nvGrpSpPr>
        <p:grpSpPr bwMode="auto">
          <a:xfrm>
            <a:off x="3954652" y="1484784"/>
            <a:ext cx="2345540" cy="1944216"/>
            <a:chOff x="-98" y="3270"/>
            <a:chExt cx="2092" cy="1490"/>
          </a:xfrm>
        </p:grpSpPr>
        <p:graphicFrame>
          <p:nvGraphicFramePr>
            <p:cNvPr id="15" name="Object 71"/>
            <p:cNvGraphicFramePr>
              <a:graphicFrameLocks noChangeAspect="1"/>
            </p:cNvGraphicFramePr>
            <p:nvPr>
              <p:extLst>
                <p:ext uri="{D42A27DB-BD31-4B8C-83A1-F6EECF244321}">
                  <p14:modId xmlns:p14="http://schemas.microsoft.com/office/powerpoint/2010/main" val="4035459020"/>
                </p:ext>
              </p:extLst>
            </p:nvPr>
          </p:nvGraphicFramePr>
          <p:xfrm>
            <a:off x="-98" y="3270"/>
            <a:ext cx="2092" cy="1490"/>
          </p:xfrm>
          <a:graphic>
            <a:graphicData uri="http://schemas.openxmlformats.org/presentationml/2006/ole">
              <mc:AlternateContent xmlns:mc="http://schemas.openxmlformats.org/markup-compatibility/2006">
                <mc:Choice xmlns:v="urn:schemas-microsoft-com:vml" Requires="v">
                  <p:oleObj name="Clip" r:id="rId5" imgW="3721100" imgH="3467100" progId="MS_ClipArt_Gallery.2">
                    <p:embed/>
                  </p:oleObj>
                </mc:Choice>
                <mc:Fallback>
                  <p:oleObj name="Clip" r:id="rId5" imgW="3721100" imgH="34671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 y="3270"/>
                          <a:ext cx="2092" cy="1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Rectangle 72"/>
            <p:cNvSpPr>
              <a:spLocks noChangeArrowheads="1"/>
            </p:cNvSpPr>
            <p:nvPr/>
          </p:nvSpPr>
          <p:spPr bwMode="auto">
            <a:xfrm>
              <a:off x="314" y="4113"/>
              <a:ext cx="288" cy="145"/>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7" name="Rectangle 73"/>
            <p:cNvSpPr>
              <a:spLocks noChangeArrowheads="1"/>
            </p:cNvSpPr>
            <p:nvPr/>
          </p:nvSpPr>
          <p:spPr bwMode="auto">
            <a:xfrm>
              <a:off x="1137" y="4113"/>
              <a:ext cx="288" cy="145"/>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8" name="Rectangle 74"/>
            <p:cNvSpPr>
              <a:spLocks noChangeArrowheads="1"/>
            </p:cNvSpPr>
            <p:nvPr/>
          </p:nvSpPr>
          <p:spPr bwMode="auto">
            <a:xfrm>
              <a:off x="698" y="4113"/>
              <a:ext cx="288" cy="14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19" name="Line 75"/>
            <p:cNvSpPr>
              <a:spLocks noChangeShapeType="1"/>
            </p:cNvSpPr>
            <p:nvPr/>
          </p:nvSpPr>
          <p:spPr bwMode="auto">
            <a:xfrm>
              <a:off x="266" y="4257"/>
              <a:ext cx="1213"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20" name="Oval 76"/>
            <p:cNvSpPr>
              <a:spLocks noChangeArrowheads="1"/>
            </p:cNvSpPr>
            <p:nvPr/>
          </p:nvSpPr>
          <p:spPr bwMode="auto">
            <a:xfrm>
              <a:off x="986" y="3976"/>
              <a:ext cx="150" cy="26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21" name="Text Box 77"/>
            <p:cNvSpPr txBox="1">
              <a:spLocks noChangeArrowheads="1"/>
            </p:cNvSpPr>
            <p:nvPr/>
          </p:nvSpPr>
          <p:spPr bwMode="auto">
            <a:xfrm>
              <a:off x="162" y="3478"/>
              <a:ext cx="1296" cy="4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spAutoFit/>
            </a:bodyPr>
            <a:lstStyle/>
            <a:p>
              <a:pPr>
                <a:spcBef>
                  <a:spcPct val="50000"/>
                </a:spcBef>
                <a:defRPr/>
              </a:pPr>
              <a:r>
                <a:rPr lang="en-GB" dirty="0">
                  <a:solidFill>
                    <a:schemeClr val="tx2"/>
                  </a:solidFill>
                </a:rPr>
                <a:t>CW</a:t>
              </a:r>
              <a:endParaRPr lang="en-GB" sz="2400" b="0" dirty="0">
                <a:solidFill>
                  <a:schemeClr val="tx2"/>
                </a:solidFill>
              </a:endParaRPr>
            </a:p>
          </p:txBody>
        </p:sp>
        <p:sp>
          <p:nvSpPr>
            <p:cNvPr id="22" name="Rectangle 78"/>
            <p:cNvSpPr>
              <a:spLocks noChangeArrowheads="1"/>
            </p:cNvSpPr>
            <p:nvPr/>
          </p:nvSpPr>
          <p:spPr bwMode="auto">
            <a:xfrm>
              <a:off x="806" y="3928"/>
              <a:ext cx="180" cy="18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23" name="AutoShape 79"/>
            <p:cNvSpPr>
              <a:spLocks noChangeArrowheads="1"/>
            </p:cNvSpPr>
            <p:nvPr/>
          </p:nvSpPr>
          <p:spPr bwMode="auto">
            <a:xfrm>
              <a:off x="464" y="3928"/>
              <a:ext cx="342" cy="184"/>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grpSp>
      <p:grpSp>
        <p:nvGrpSpPr>
          <p:cNvPr id="24" name="Group 70"/>
          <p:cNvGrpSpPr>
            <a:grpSpLocks/>
          </p:cNvGrpSpPr>
          <p:nvPr/>
        </p:nvGrpSpPr>
        <p:grpSpPr bwMode="auto">
          <a:xfrm>
            <a:off x="6660232" y="1484784"/>
            <a:ext cx="2345540" cy="1944216"/>
            <a:chOff x="-98" y="3270"/>
            <a:chExt cx="2092" cy="1490"/>
          </a:xfrm>
        </p:grpSpPr>
        <p:graphicFrame>
          <p:nvGraphicFramePr>
            <p:cNvPr id="25" name="Object 71"/>
            <p:cNvGraphicFramePr>
              <a:graphicFrameLocks noChangeAspect="1"/>
            </p:cNvGraphicFramePr>
            <p:nvPr>
              <p:extLst>
                <p:ext uri="{D42A27DB-BD31-4B8C-83A1-F6EECF244321}">
                  <p14:modId xmlns:p14="http://schemas.microsoft.com/office/powerpoint/2010/main" val="4035459020"/>
                </p:ext>
              </p:extLst>
            </p:nvPr>
          </p:nvGraphicFramePr>
          <p:xfrm>
            <a:off x="-98" y="3270"/>
            <a:ext cx="2092" cy="1490"/>
          </p:xfrm>
          <a:graphic>
            <a:graphicData uri="http://schemas.openxmlformats.org/presentationml/2006/ole">
              <mc:AlternateContent xmlns:mc="http://schemas.openxmlformats.org/markup-compatibility/2006">
                <mc:Choice xmlns:v="urn:schemas-microsoft-com:vml" Requires="v">
                  <p:oleObj name="Clip" r:id="rId5" imgW="3721100" imgH="3467100" progId="MS_ClipArt_Gallery.2">
                    <p:embed/>
                  </p:oleObj>
                </mc:Choice>
                <mc:Fallback>
                  <p:oleObj name="Clip" r:id="rId5" imgW="3721100" imgH="34671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 y="3270"/>
                          <a:ext cx="2092" cy="1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 name="Rectangle 72"/>
            <p:cNvSpPr>
              <a:spLocks noChangeArrowheads="1"/>
            </p:cNvSpPr>
            <p:nvPr/>
          </p:nvSpPr>
          <p:spPr bwMode="auto">
            <a:xfrm>
              <a:off x="314" y="4113"/>
              <a:ext cx="288" cy="145"/>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27" name="Rectangle 73"/>
            <p:cNvSpPr>
              <a:spLocks noChangeArrowheads="1"/>
            </p:cNvSpPr>
            <p:nvPr/>
          </p:nvSpPr>
          <p:spPr bwMode="auto">
            <a:xfrm>
              <a:off x="1137" y="4113"/>
              <a:ext cx="288" cy="145"/>
            </a:xfrm>
            <a:prstGeom prst="rect">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29" name="Line 75"/>
            <p:cNvSpPr>
              <a:spLocks noChangeShapeType="1"/>
            </p:cNvSpPr>
            <p:nvPr/>
          </p:nvSpPr>
          <p:spPr bwMode="auto">
            <a:xfrm>
              <a:off x="266" y="4257"/>
              <a:ext cx="1213"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30" name="Oval 76"/>
            <p:cNvSpPr>
              <a:spLocks noChangeArrowheads="1"/>
            </p:cNvSpPr>
            <p:nvPr/>
          </p:nvSpPr>
          <p:spPr bwMode="auto">
            <a:xfrm>
              <a:off x="314" y="3958"/>
              <a:ext cx="150" cy="26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sp>
          <p:nvSpPr>
            <p:cNvPr id="33" name="AutoShape 79"/>
            <p:cNvSpPr>
              <a:spLocks noChangeArrowheads="1"/>
            </p:cNvSpPr>
            <p:nvPr/>
          </p:nvSpPr>
          <p:spPr bwMode="auto">
            <a:xfrm>
              <a:off x="376" y="3613"/>
              <a:ext cx="342" cy="184"/>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endParaRPr lang="en-US"/>
            </a:p>
          </p:txBody>
        </p:sp>
      </p:grpSp>
      <p:sp>
        <p:nvSpPr>
          <p:cNvPr id="34" name="Left-Right Arrow 33"/>
          <p:cNvSpPr/>
          <p:nvPr/>
        </p:nvSpPr>
        <p:spPr bwMode="auto">
          <a:xfrm>
            <a:off x="899592" y="4653136"/>
            <a:ext cx="5616624" cy="648072"/>
          </a:xfrm>
          <a:prstGeom prst="leftRightArrow">
            <a:avLst>
              <a:gd name="adj1" fmla="val 50000"/>
              <a:gd name="adj2" fmla="val 72824"/>
            </a:avLst>
          </a:prstGeom>
          <a:solidFill>
            <a:schemeClr val="tx1"/>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36" name="TextBox 35"/>
          <p:cNvSpPr txBox="1"/>
          <p:nvPr/>
        </p:nvSpPr>
        <p:spPr>
          <a:xfrm>
            <a:off x="5422649" y="5517232"/>
            <a:ext cx="1033931" cy="434252"/>
          </a:xfrm>
          <a:prstGeom prst="rect">
            <a:avLst/>
          </a:prstGeom>
          <a:noFill/>
        </p:spPr>
        <p:txBody>
          <a:bodyPr wrap="none" lIns="64291" tIns="32146" rIns="64291" bIns="32146"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Trust</a:t>
            </a:r>
          </a:p>
        </p:txBody>
      </p:sp>
      <p:sp>
        <p:nvSpPr>
          <p:cNvPr id="37" name="TextBox 36"/>
          <p:cNvSpPr txBox="1"/>
          <p:nvPr/>
        </p:nvSpPr>
        <p:spPr>
          <a:xfrm>
            <a:off x="1043608" y="5529636"/>
            <a:ext cx="2598462" cy="434252"/>
          </a:xfrm>
          <a:prstGeom prst="rect">
            <a:avLst/>
          </a:prstGeom>
          <a:noFill/>
        </p:spPr>
        <p:txBody>
          <a:bodyPr wrap="none" lIns="64291" tIns="32146" rIns="64291" bIns="32146"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Accountability</a:t>
            </a:r>
          </a:p>
        </p:txBody>
      </p:sp>
      <p:sp>
        <p:nvSpPr>
          <p:cNvPr id="38" name="TextBox 37"/>
          <p:cNvSpPr txBox="1"/>
          <p:nvPr/>
        </p:nvSpPr>
        <p:spPr>
          <a:xfrm rot="914773">
            <a:off x="1090449" y="3584482"/>
            <a:ext cx="2004075" cy="461665"/>
          </a:xfrm>
          <a:prstGeom prst="rect">
            <a:avLst/>
          </a:prstGeom>
          <a:noFill/>
        </p:spPr>
        <p:txBody>
          <a:bodyPr wrap="none" rtlCol="0">
            <a:spAutoFit/>
          </a:bodyPr>
          <a:lstStyle/>
          <a:p>
            <a:r>
              <a:rPr lang="en-GB" sz="2400" dirty="0"/>
              <a:t>Connected</a:t>
            </a:r>
          </a:p>
        </p:txBody>
      </p:sp>
      <p:sp>
        <p:nvSpPr>
          <p:cNvPr id="39" name="TextBox 38"/>
          <p:cNvSpPr txBox="1"/>
          <p:nvPr/>
        </p:nvSpPr>
        <p:spPr>
          <a:xfrm rot="917095">
            <a:off x="3625028" y="3584482"/>
            <a:ext cx="2767103" cy="461665"/>
          </a:xfrm>
          <a:prstGeom prst="rect">
            <a:avLst/>
          </a:prstGeom>
          <a:noFill/>
        </p:spPr>
        <p:txBody>
          <a:bodyPr wrap="none" rtlCol="0">
            <a:spAutoFit/>
          </a:bodyPr>
          <a:lstStyle/>
          <a:p>
            <a:r>
              <a:rPr lang="en-GB" sz="2400" dirty="0"/>
              <a:t>Contextualised</a:t>
            </a:r>
          </a:p>
        </p:txBody>
      </p:sp>
      <p:sp>
        <p:nvSpPr>
          <p:cNvPr id="40" name="TextBox 39"/>
          <p:cNvSpPr txBox="1"/>
          <p:nvPr/>
        </p:nvSpPr>
        <p:spPr>
          <a:xfrm rot="917095">
            <a:off x="6786424" y="3535409"/>
            <a:ext cx="2140644" cy="830997"/>
          </a:xfrm>
          <a:prstGeom prst="rect">
            <a:avLst/>
          </a:prstGeom>
          <a:noFill/>
        </p:spPr>
        <p:txBody>
          <a:bodyPr wrap="square" rtlCol="0">
            <a:spAutoFit/>
          </a:bodyPr>
          <a:lstStyle/>
          <a:p>
            <a:r>
              <a:rPr lang="en-GB" sz="2400" dirty="0"/>
              <a:t>Context-</a:t>
            </a:r>
            <a:r>
              <a:rPr lang="en-GB" sz="2400" i="1" dirty="0"/>
              <a:t> driven</a:t>
            </a:r>
          </a:p>
        </p:txBody>
      </p:sp>
      <p:sp>
        <p:nvSpPr>
          <p:cNvPr id="41" name="TextBox 40"/>
          <p:cNvSpPr txBox="1"/>
          <p:nvPr/>
        </p:nvSpPr>
        <p:spPr>
          <a:xfrm>
            <a:off x="1182269" y="5976091"/>
            <a:ext cx="2321143" cy="434252"/>
          </a:xfrm>
          <a:prstGeom prst="rect">
            <a:avLst/>
          </a:prstGeom>
          <a:noFill/>
        </p:spPr>
        <p:txBody>
          <a:bodyPr wrap="none" lIns="64291" tIns="32146" rIns="64291" bIns="32146"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over </a:t>
            </a:r>
            <a:r>
              <a:rPr lang="en-US" sz="2400" i="1" dirty="0">
                <a:latin typeface="Verdana" panose="020B0604030504040204" pitchFamily="34" charset="0"/>
                <a:ea typeface="Verdana" panose="020B0604030504040204" pitchFamily="34" charset="0"/>
                <a:cs typeface="Verdana" panose="020B0604030504040204" pitchFamily="34" charset="0"/>
              </a:rPr>
              <a:t>content</a:t>
            </a:r>
          </a:p>
        </p:txBody>
      </p:sp>
      <p:sp>
        <p:nvSpPr>
          <p:cNvPr id="42" name="TextBox 41"/>
          <p:cNvSpPr txBox="1"/>
          <p:nvPr/>
        </p:nvSpPr>
        <p:spPr>
          <a:xfrm>
            <a:off x="6227646" y="5951484"/>
            <a:ext cx="2952866" cy="803584"/>
          </a:xfrm>
          <a:prstGeom prst="rect">
            <a:avLst/>
          </a:prstGeom>
          <a:noFill/>
        </p:spPr>
        <p:txBody>
          <a:bodyPr wrap="square" lIns="64291" tIns="32146" rIns="64291" bIns="32146"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Accountability over </a:t>
            </a:r>
            <a:r>
              <a:rPr lang="en-US" sz="2400" i="1" dirty="0">
                <a:latin typeface="Verdana" panose="020B0604030504040204" pitchFamily="34" charset="0"/>
                <a:ea typeface="Verdana" panose="020B0604030504040204" pitchFamily="34" charset="0"/>
                <a:cs typeface="Verdana" panose="020B0604030504040204" pitchFamily="34" charset="0"/>
              </a:rPr>
              <a:t>process</a:t>
            </a:r>
          </a:p>
        </p:txBody>
      </p:sp>
    </p:spTree>
    <p:extLst>
      <p:ext uri="{BB962C8B-B14F-4D97-AF65-F5344CB8AC3E}">
        <p14:creationId xmlns:p14="http://schemas.microsoft.com/office/powerpoint/2010/main" val="1064050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10" presetClass="entr" presetSubtype="0" fill="hold" grpId="1"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par>
                          <p:cTn id="50" fill="hold">
                            <p:stCondLst>
                              <p:cond delay="500"/>
                            </p:stCondLst>
                            <p:childTnLst>
                              <p:par>
                                <p:cTn id="51" presetID="42" presetClass="path" presetSubtype="0" accel="50000" decel="50000" fill="hold" grpId="0" nodeType="afterEffect">
                                  <p:stCondLst>
                                    <p:cond delay="0"/>
                                  </p:stCondLst>
                                  <p:childTnLst>
                                    <p:animMotion origin="layout" path="M 8.33333E-7 4.44444E-6 L 0.26788 4.44444E-6 " pathEditMode="relative" rAng="0" ptsTypes="AA">
                                      <p:cBhvr>
                                        <p:cTn id="52" dur="2000" fill="hold"/>
                                        <p:tgtEl>
                                          <p:spTgt spid="36"/>
                                        </p:tgtEl>
                                        <p:attrNameLst>
                                          <p:attrName>ppt_x</p:attrName>
                                          <p:attrName>ppt_y</p:attrName>
                                        </p:attrNameLst>
                                      </p:cBhvr>
                                      <p:rCtr x="13385" y="0"/>
                                    </p:animMotion>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6" grpId="0"/>
      <p:bldP spid="36" grpId="1"/>
      <p:bldP spid="37" grpId="0"/>
      <p:bldP spid="38" grpId="0"/>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Line 1"/>
          <p:cNvSpPr>
            <a:spLocks noChangeShapeType="1"/>
          </p:cNvSpPr>
          <p:nvPr/>
        </p:nvSpPr>
        <p:spPr bwMode="auto">
          <a:xfrm flipH="1">
            <a:off x="4355430" y="1464468"/>
            <a:ext cx="0" cy="5204892"/>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Gill Sans MT" panose="020B0502020104020203" pitchFamily="34" charset="0"/>
            </a:endParaRPr>
          </a:p>
        </p:txBody>
      </p:sp>
      <p:sp>
        <p:nvSpPr>
          <p:cNvPr id="79874" name="Oval 2"/>
          <p:cNvSpPr>
            <a:spLocks/>
          </p:cNvSpPr>
          <p:nvPr/>
        </p:nvSpPr>
        <p:spPr bwMode="auto">
          <a:xfrm>
            <a:off x="796949" y="2886967"/>
            <a:ext cx="3134321" cy="3134321"/>
          </a:xfrm>
          <a:prstGeom prst="ellips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Gill Sans MT" panose="020B0502020104020203" pitchFamily="34" charset="0"/>
            </a:endParaRPr>
          </a:p>
        </p:txBody>
      </p:sp>
      <p:sp>
        <p:nvSpPr>
          <p:cNvPr id="79875" name="Rectangle 3"/>
          <p:cNvSpPr>
            <a:spLocks/>
          </p:cNvSpPr>
          <p:nvPr/>
        </p:nvSpPr>
        <p:spPr bwMode="auto">
          <a:xfrm>
            <a:off x="839365" y="1681361"/>
            <a:ext cx="3048373" cy="523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dirty="0">
                <a:latin typeface="Verdana" panose="020B0604030504040204" pitchFamily="34" charset="0"/>
                <a:ea typeface="Verdana" panose="020B0604030504040204" pitchFamily="34" charset="0"/>
                <a:cs typeface="Verdana" panose="020B0604030504040204" pitchFamily="34" charset="0"/>
              </a:rPr>
              <a:t>Bounded set</a:t>
            </a:r>
          </a:p>
        </p:txBody>
      </p:sp>
      <p:grpSp>
        <p:nvGrpSpPr>
          <p:cNvPr id="5" name="Group 4"/>
          <p:cNvGrpSpPr/>
          <p:nvPr/>
        </p:nvGrpSpPr>
        <p:grpSpPr>
          <a:xfrm>
            <a:off x="4729035" y="1690496"/>
            <a:ext cx="4226132" cy="4762840"/>
            <a:chOff x="6725738" y="1114943"/>
            <a:chExt cx="6010499" cy="6773819"/>
          </a:xfrm>
        </p:grpSpPr>
        <p:sp>
          <p:nvSpPr>
            <p:cNvPr id="79878" name="Rectangle 6"/>
            <p:cNvSpPr>
              <a:spLocks/>
            </p:cNvSpPr>
            <p:nvPr/>
          </p:nvSpPr>
          <p:spPr bwMode="auto">
            <a:xfrm>
              <a:off x="7457157" y="1114943"/>
              <a:ext cx="4014776" cy="74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dirty="0" err="1">
                  <a:latin typeface="Verdana" panose="020B0604030504040204" pitchFamily="34" charset="0"/>
                  <a:ea typeface="Verdana" panose="020B0604030504040204" pitchFamily="34" charset="0"/>
                  <a:cs typeface="Verdana" panose="020B0604030504040204" pitchFamily="34" charset="0"/>
                </a:rPr>
                <a:t>Centred</a:t>
              </a:r>
              <a:r>
                <a:rPr lang="en-US" sz="3400" dirty="0">
                  <a:latin typeface="Verdana" panose="020B0604030504040204" pitchFamily="34" charset="0"/>
                  <a:ea typeface="Verdana" panose="020B0604030504040204" pitchFamily="34" charset="0"/>
                  <a:cs typeface="Verdana" panose="020B0604030504040204" pitchFamily="34" charset="0"/>
                </a:rPr>
                <a:t> set</a:t>
              </a:r>
            </a:p>
          </p:txBody>
        </p:sp>
        <p:grpSp>
          <p:nvGrpSpPr>
            <p:cNvPr id="4" name="Group 3"/>
            <p:cNvGrpSpPr/>
            <p:nvPr/>
          </p:nvGrpSpPr>
          <p:grpSpPr>
            <a:xfrm>
              <a:off x="6725738" y="2590393"/>
              <a:ext cx="6010499" cy="5298369"/>
              <a:chOff x="6725738" y="2590393"/>
              <a:chExt cx="6010499" cy="5298369"/>
            </a:xfrm>
          </p:grpSpPr>
          <p:sp>
            <p:nvSpPr>
              <p:cNvPr id="19" name="Striped Right Arrow 18"/>
              <p:cNvSpPr/>
              <p:nvPr/>
            </p:nvSpPr>
            <p:spPr>
              <a:xfrm rot="20509834">
                <a:off x="7320727" y="2917032"/>
                <a:ext cx="948963" cy="781870"/>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0" name="Striped Right Arrow 19"/>
              <p:cNvSpPr/>
              <p:nvPr/>
            </p:nvSpPr>
            <p:spPr>
              <a:xfrm>
                <a:off x="8302600" y="4372744"/>
                <a:ext cx="948963" cy="781870"/>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1" name="Striped Right Arrow 20"/>
              <p:cNvSpPr/>
              <p:nvPr/>
            </p:nvSpPr>
            <p:spPr>
              <a:xfrm rot="20802211">
                <a:off x="7295432" y="5155837"/>
                <a:ext cx="1265285" cy="781870"/>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2" name="Striped Right Arrow 21"/>
              <p:cNvSpPr/>
              <p:nvPr/>
            </p:nvSpPr>
            <p:spPr>
              <a:xfrm rot="17248094">
                <a:off x="8674079" y="5628786"/>
                <a:ext cx="1250991" cy="790803"/>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3" name="Striped Right Arrow 22"/>
              <p:cNvSpPr/>
              <p:nvPr/>
            </p:nvSpPr>
            <p:spPr>
              <a:xfrm rot="7059305">
                <a:off x="9901832" y="3130728"/>
                <a:ext cx="1250991" cy="790803"/>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4" name="Striped Right Arrow 23"/>
              <p:cNvSpPr/>
              <p:nvPr/>
            </p:nvSpPr>
            <p:spPr>
              <a:xfrm>
                <a:off x="11470952" y="4012704"/>
                <a:ext cx="1265285" cy="781870"/>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5" name="Striped Right Arrow 24"/>
              <p:cNvSpPr/>
              <p:nvPr/>
            </p:nvSpPr>
            <p:spPr>
              <a:xfrm rot="2028148">
                <a:off x="10069332" y="7106892"/>
                <a:ext cx="1265285" cy="781870"/>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6" name="Striped Right Arrow 25"/>
              <p:cNvSpPr/>
              <p:nvPr/>
            </p:nvSpPr>
            <p:spPr>
              <a:xfrm rot="13767043">
                <a:off x="9896354" y="5213731"/>
                <a:ext cx="1250991" cy="790803"/>
              </a:xfrm>
              <a:prstGeom prst="stripedRightArrow">
                <a:avLst>
                  <a:gd name="adj1" fmla="val 50000"/>
                  <a:gd name="adj2" fmla="val 60924"/>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sp>
            <p:nvSpPr>
              <p:cNvPr id="27" name="Freeform 26"/>
              <p:cNvSpPr/>
              <p:nvPr/>
            </p:nvSpPr>
            <p:spPr>
              <a:xfrm>
                <a:off x="6725738" y="2590393"/>
                <a:ext cx="5105254" cy="4590663"/>
              </a:xfrm>
              <a:custGeom>
                <a:avLst/>
                <a:gdLst>
                  <a:gd name="connsiteX0" fmla="*/ 1042220 w 2324341"/>
                  <a:gd name="connsiteY0" fmla="*/ 373626 h 2113936"/>
                  <a:gd name="connsiteX1" fmla="*/ 1042220 w 2324341"/>
                  <a:gd name="connsiteY1" fmla="*/ 373626 h 2113936"/>
                  <a:gd name="connsiteX2" fmla="*/ 1150375 w 2324341"/>
                  <a:gd name="connsiteY2" fmla="*/ 324465 h 2113936"/>
                  <a:gd name="connsiteX3" fmla="*/ 1209368 w 2324341"/>
                  <a:gd name="connsiteY3" fmla="*/ 275304 h 2113936"/>
                  <a:gd name="connsiteX4" fmla="*/ 1278194 w 2324341"/>
                  <a:gd name="connsiteY4" fmla="*/ 255639 h 2113936"/>
                  <a:gd name="connsiteX5" fmla="*/ 1337187 w 2324341"/>
                  <a:gd name="connsiteY5" fmla="*/ 235975 h 2113936"/>
                  <a:gd name="connsiteX6" fmla="*/ 1425678 w 2324341"/>
                  <a:gd name="connsiteY6" fmla="*/ 167149 h 2113936"/>
                  <a:gd name="connsiteX7" fmla="*/ 1455175 w 2324341"/>
                  <a:gd name="connsiteY7" fmla="*/ 157317 h 2113936"/>
                  <a:gd name="connsiteX8" fmla="*/ 1484671 w 2324341"/>
                  <a:gd name="connsiteY8" fmla="*/ 137652 h 2113936"/>
                  <a:gd name="connsiteX9" fmla="*/ 1543665 w 2324341"/>
                  <a:gd name="connsiteY9" fmla="*/ 117988 h 2113936"/>
                  <a:gd name="connsiteX10" fmla="*/ 1573162 w 2324341"/>
                  <a:gd name="connsiteY10" fmla="*/ 98323 h 2113936"/>
                  <a:gd name="connsiteX11" fmla="*/ 1661652 w 2324341"/>
                  <a:gd name="connsiteY11" fmla="*/ 29497 h 2113936"/>
                  <a:gd name="connsiteX12" fmla="*/ 1759975 w 2324341"/>
                  <a:gd name="connsiteY12" fmla="*/ 0 h 2113936"/>
                  <a:gd name="connsiteX13" fmla="*/ 1976284 w 2324341"/>
                  <a:gd name="connsiteY13" fmla="*/ 9833 h 2113936"/>
                  <a:gd name="connsiteX14" fmla="*/ 2015613 w 2324341"/>
                  <a:gd name="connsiteY14" fmla="*/ 19665 h 2113936"/>
                  <a:gd name="connsiteX15" fmla="*/ 2064775 w 2324341"/>
                  <a:gd name="connsiteY15" fmla="*/ 29497 h 2113936"/>
                  <a:gd name="connsiteX16" fmla="*/ 2113936 w 2324341"/>
                  <a:gd name="connsiteY16" fmla="*/ 78658 h 2113936"/>
                  <a:gd name="connsiteX17" fmla="*/ 2143433 w 2324341"/>
                  <a:gd name="connsiteY17" fmla="*/ 98323 h 2113936"/>
                  <a:gd name="connsiteX18" fmla="*/ 2153265 w 2324341"/>
                  <a:gd name="connsiteY18" fmla="*/ 147484 h 2113936"/>
                  <a:gd name="connsiteX19" fmla="*/ 2172929 w 2324341"/>
                  <a:gd name="connsiteY19" fmla="*/ 176981 h 2113936"/>
                  <a:gd name="connsiteX20" fmla="*/ 2182762 w 2324341"/>
                  <a:gd name="connsiteY20" fmla="*/ 235975 h 2113936"/>
                  <a:gd name="connsiteX21" fmla="*/ 2163097 w 2324341"/>
                  <a:gd name="connsiteY21" fmla="*/ 481781 h 2113936"/>
                  <a:gd name="connsiteX22" fmla="*/ 2143433 w 2324341"/>
                  <a:gd name="connsiteY22" fmla="*/ 540775 h 2113936"/>
                  <a:gd name="connsiteX23" fmla="*/ 2094271 w 2324341"/>
                  <a:gd name="connsiteY23" fmla="*/ 599768 h 2113936"/>
                  <a:gd name="connsiteX24" fmla="*/ 2054942 w 2324341"/>
                  <a:gd name="connsiteY24" fmla="*/ 658762 h 2113936"/>
                  <a:gd name="connsiteX25" fmla="*/ 2015613 w 2324341"/>
                  <a:gd name="connsiteY25" fmla="*/ 717755 h 2113936"/>
                  <a:gd name="connsiteX26" fmla="*/ 1995949 w 2324341"/>
                  <a:gd name="connsiteY26" fmla="*/ 776749 h 2113936"/>
                  <a:gd name="connsiteX27" fmla="*/ 1966452 w 2324341"/>
                  <a:gd name="connsiteY27" fmla="*/ 845575 h 2113936"/>
                  <a:gd name="connsiteX28" fmla="*/ 1976284 w 2324341"/>
                  <a:gd name="connsiteY28" fmla="*/ 963562 h 2113936"/>
                  <a:gd name="connsiteX29" fmla="*/ 1995949 w 2324341"/>
                  <a:gd name="connsiteY29" fmla="*/ 1022555 h 2113936"/>
                  <a:gd name="connsiteX30" fmla="*/ 2025445 w 2324341"/>
                  <a:gd name="connsiteY30" fmla="*/ 1032388 h 2113936"/>
                  <a:gd name="connsiteX31" fmla="*/ 2084439 w 2324341"/>
                  <a:gd name="connsiteY31" fmla="*/ 1091381 h 2113936"/>
                  <a:gd name="connsiteX32" fmla="*/ 2123768 w 2324341"/>
                  <a:gd name="connsiteY32" fmla="*/ 1140542 h 2113936"/>
                  <a:gd name="connsiteX33" fmla="*/ 2133600 w 2324341"/>
                  <a:gd name="connsiteY33" fmla="*/ 1170039 h 2113936"/>
                  <a:gd name="connsiteX34" fmla="*/ 2192594 w 2324341"/>
                  <a:gd name="connsiteY34" fmla="*/ 1219200 h 2113936"/>
                  <a:gd name="connsiteX35" fmla="*/ 2202426 w 2324341"/>
                  <a:gd name="connsiteY35" fmla="*/ 1248697 h 2113936"/>
                  <a:gd name="connsiteX36" fmla="*/ 2241755 w 2324341"/>
                  <a:gd name="connsiteY36" fmla="*/ 1307691 h 2113936"/>
                  <a:gd name="connsiteX37" fmla="*/ 2271252 w 2324341"/>
                  <a:gd name="connsiteY37" fmla="*/ 1406013 h 2113936"/>
                  <a:gd name="connsiteX38" fmla="*/ 2281084 w 2324341"/>
                  <a:gd name="connsiteY38" fmla="*/ 1435510 h 2113936"/>
                  <a:gd name="connsiteX39" fmla="*/ 2300749 w 2324341"/>
                  <a:gd name="connsiteY39" fmla="*/ 1465007 h 2113936"/>
                  <a:gd name="connsiteX40" fmla="*/ 2310581 w 2324341"/>
                  <a:gd name="connsiteY40" fmla="*/ 1661652 h 2113936"/>
                  <a:gd name="connsiteX41" fmla="*/ 2271252 w 2324341"/>
                  <a:gd name="connsiteY41" fmla="*/ 1769807 h 2113936"/>
                  <a:gd name="connsiteX42" fmla="*/ 2241755 w 2324341"/>
                  <a:gd name="connsiteY42" fmla="*/ 1789471 h 2113936"/>
                  <a:gd name="connsiteX43" fmla="*/ 2212258 w 2324341"/>
                  <a:gd name="connsiteY43" fmla="*/ 1818968 h 2113936"/>
                  <a:gd name="connsiteX44" fmla="*/ 2123768 w 2324341"/>
                  <a:gd name="connsiteY44" fmla="*/ 1868129 h 2113936"/>
                  <a:gd name="connsiteX45" fmla="*/ 1976284 w 2324341"/>
                  <a:gd name="connsiteY45" fmla="*/ 1877962 h 2113936"/>
                  <a:gd name="connsiteX46" fmla="*/ 1848465 w 2324341"/>
                  <a:gd name="connsiteY46" fmla="*/ 1887794 h 2113936"/>
                  <a:gd name="connsiteX47" fmla="*/ 1759975 w 2324341"/>
                  <a:gd name="connsiteY47" fmla="*/ 1907458 h 2113936"/>
                  <a:gd name="connsiteX48" fmla="*/ 1700981 w 2324341"/>
                  <a:gd name="connsiteY48" fmla="*/ 1927123 h 2113936"/>
                  <a:gd name="connsiteX49" fmla="*/ 1671484 w 2324341"/>
                  <a:gd name="connsiteY49" fmla="*/ 1936955 h 2113936"/>
                  <a:gd name="connsiteX50" fmla="*/ 1582994 w 2324341"/>
                  <a:gd name="connsiteY50" fmla="*/ 1946788 h 2113936"/>
                  <a:gd name="connsiteX51" fmla="*/ 1524000 w 2324341"/>
                  <a:gd name="connsiteY51" fmla="*/ 1986117 h 2113936"/>
                  <a:gd name="connsiteX52" fmla="*/ 1494504 w 2324341"/>
                  <a:gd name="connsiteY52" fmla="*/ 1995949 h 2113936"/>
                  <a:gd name="connsiteX53" fmla="*/ 1396181 w 2324341"/>
                  <a:gd name="connsiteY53" fmla="*/ 2054942 h 2113936"/>
                  <a:gd name="connsiteX54" fmla="*/ 1307691 w 2324341"/>
                  <a:gd name="connsiteY54" fmla="*/ 2074607 h 2113936"/>
                  <a:gd name="connsiteX55" fmla="*/ 1278194 w 2324341"/>
                  <a:gd name="connsiteY55" fmla="*/ 2094271 h 2113936"/>
                  <a:gd name="connsiteX56" fmla="*/ 1170039 w 2324341"/>
                  <a:gd name="connsiteY56" fmla="*/ 2113936 h 2113936"/>
                  <a:gd name="connsiteX57" fmla="*/ 825910 w 2324341"/>
                  <a:gd name="connsiteY57" fmla="*/ 2104104 h 2113936"/>
                  <a:gd name="connsiteX58" fmla="*/ 766916 w 2324341"/>
                  <a:gd name="connsiteY58" fmla="*/ 2084439 h 2113936"/>
                  <a:gd name="connsiteX59" fmla="*/ 737420 w 2324341"/>
                  <a:gd name="connsiteY59" fmla="*/ 2074607 h 2113936"/>
                  <a:gd name="connsiteX60" fmla="*/ 639097 w 2324341"/>
                  <a:gd name="connsiteY60" fmla="*/ 2054942 h 2113936"/>
                  <a:gd name="connsiteX61" fmla="*/ 580104 w 2324341"/>
                  <a:gd name="connsiteY61" fmla="*/ 2025446 h 2113936"/>
                  <a:gd name="connsiteX62" fmla="*/ 550607 w 2324341"/>
                  <a:gd name="connsiteY62" fmla="*/ 2015613 h 2113936"/>
                  <a:gd name="connsiteX63" fmla="*/ 521110 w 2324341"/>
                  <a:gd name="connsiteY63" fmla="*/ 1995949 h 2113936"/>
                  <a:gd name="connsiteX64" fmla="*/ 481781 w 2324341"/>
                  <a:gd name="connsiteY64" fmla="*/ 1976284 h 2113936"/>
                  <a:gd name="connsiteX65" fmla="*/ 383458 w 2324341"/>
                  <a:gd name="connsiteY65" fmla="*/ 1917291 h 2113936"/>
                  <a:gd name="connsiteX66" fmla="*/ 294968 w 2324341"/>
                  <a:gd name="connsiteY66" fmla="*/ 1868129 h 2113936"/>
                  <a:gd name="connsiteX67" fmla="*/ 265471 w 2324341"/>
                  <a:gd name="connsiteY67" fmla="*/ 1858297 h 2113936"/>
                  <a:gd name="connsiteX68" fmla="*/ 186813 w 2324341"/>
                  <a:gd name="connsiteY68" fmla="*/ 1809136 h 2113936"/>
                  <a:gd name="connsiteX69" fmla="*/ 127820 w 2324341"/>
                  <a:gd name="connsiteY69" fmla="*/ 1769807 h 2113936"/>
                  <a:gd name="connsiteX70" fmla="*/ 108155 w 2324341"/>
                  <a:gd name="connsiteY70" fmla="*/ 1740310 h 2113936"/>
                  <a:gd name="connsiteX71" fmla="*/ 98323 w 2324341"/>
                  <a:gd name="connsiteY71" fmla="*/ 1710813 h 2113936"/>
                  <a:gd name="connsiteX72" fmla="*/ 68826 w 2324341"/>
                  <a:gd name="connsiteY72" fmla="*/ 1671484 h 2113936"/>
                  <a:gd name="connsiteX73" fmla="*/ 29497 w 2324341"/>
                  <a:gd name="connsiteY73" fmla="*/ 1602658 h 2113936"/>
                  <a:gd name="connsiteX74" fmla="*/ 19665 w 2324341"/>
                  <a:gd name="connsiteY74" fmla="*/ 1543665 h 2113936"/>
                  <a:gd name="connsiteX75" fmla="*/ 9833 w 2324341"/>
                  <a:gd name="connsiteY75" fmla="*/ 1504336 h 2113936"/>
                  <a:gd name="connsiteX76" fmla="*/ 0 w 2324341"/>
                  <a:gd name="connsiteY76" fmla="*/ 1455175 h 2113936"/>
                  <a:gd name="connsiteX77" fmla="*/ 9833 w 2324341"/>
                  <a:gd name="connsiteY77" fmla="*/ 1307691 h 2113936"/>
                  <a:gd name="connsiteX78" fmla="*/ 39329 w 2324341"/>
                  <a:gd name="connsiteY78" fmla="*/ 1238865 h 2113936"/>
                  <a:gd name="connsiteX79" fmla="*/ 78658 w 2324341"/>
                  <a:gd name="connsiteY79" fmla="*/ 1170039 h 2113936"/>
                  <a:gd name="connsiteX80" fmla="*/ 108155 w 2324341"/>
                  <a:gd name="connsiteY80" fmla="*/ 1101213 h 2113936"/>
                  <a:gd name="connsiteX81" fmla="*/ 117987 w 2324341"/>
                  <a:gd name="connsiteY81" fmla="*/ 1071717 h 2113936"/>
                  <a:gd name="connsiteX82" fmla="*/ 147484 w 2324341"/>
                  <a:gd name="connsiteY82" fmla="*/ 1052052 h 2113936"/>
                  <a:gd name="connsiteX83" fmla="*/ 167149 w 2324341"/>
                  <a:gd name="connsiteY83" fmla="*/ 1022555 h 2113936"/>
                  <a:gd name="connsiteX84" fmla="*/ 255639 w 2324341"/>
                  <a:gd name="connsiteY84" fmla="*/ 943897 h 2113936"/>
                  <a:gd name="connsiteX85" fmla="*/ 304800 w 2324341"/>
                  <a:gd name="connsiteY85" fmla="*/ 884904 h 2113936"/>
                  <a:gd name="connsiteX86" fmla="*/ 334297 w 2324341"/>
                  <a:gd name="connsiteY86" fmla="*/ 875071 h 2113936"/>
                  <a:gd name="connsiteX87" fmla="*/ 393291 w 2324341"/>
                  <a:gd name="connsiteY87" fmla="*/ 825910 h 2113936"/>
                  <a:gd name="connsiteX88" fmla="*/ 422787 w 2324341"/>
                  <a:gd name="connsiteY88" fmla="*/ 796413 h 2113936"/>
                  <a:gd name="connsiteX89" fmla="*/ 481781 w 2324341"/>
                  <a:gd name="connsiteY89" fmla="*/ 757084 h 2113936"/>
                  <a:gd name="connsiteX90" fmla="*/ 540775 w 2324341"/>
                  <a:gd name="connsiteY90" fmla="*/ 717755 h 2113936"/>
                  <a:gd name="connsiteX91" fmla="*/ 609600 w 2324341"/>
                  <a:gd name="connsiteY91" fmla="*/ 668594 h 2113936"/>
                  <a:gd name="connsiteX92" fmla="*/ 648929 w 2324341"/>
                  <a:gd name="connsiteY92" fmla="*/ 658762 h 2113936"/>
                  <a:gd name="connsiteX93" fmla="*/ 707923 w 2324341"/>
                  <a:gd name="connsiteY93" fmla="*/ 639097 h 2113936"/>
                  <a:gd name="connsiteX94" fmla="*/ 766916 w 2324341"/>
                  <a:gd name="connsiteY94" fmla="*/ 589936 h 2113936"/>
                  <a:gd name="connsiteX95" fmla="*/ 845575 w 2324341"/>
                  <a:gd name="connsiteY95" fmla="*/ 530942 h 2113936"/>
                  <a:gd name="connsiteX96" fmla="*/ 914400 w 2324341"/>
                  <a:gd name="connsiteY96" fmla="*/ 481781 h 2113936"/>
                  <a:gd name="connsiteX97" fmla="*/ 943897 w 2324341"/>
                  <a:gd name="connsiteY97" fmla="*/ 462117 h 2113936"/>
                  <a:gd name="connsiteX98" fmla="*/ 973394 w 2324341"/>
                  <a:gd name="connsiteY98" fmla="*/ 452284 h 2113936"/>
                  <a:gd name="connsiteX99" fmla="*/ 1032387 w 2324341"/>
                  <a:gd name="connsiteY99" fmla="*/ 412955 h 2113936"/>
                  <a:gd name="connsiteX100" fmla="*/ 1061884 w 2324341"/>
                  <a:gd name="connsiteY100" fmla="*/ 393291 h 2113936"/>
                  <a:gd name="connsiteX101" fmla="*/ 1042220 w 2324341"/>
                  <a:gd name="connsiteY101" fmla="*/ 373626 h 21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324341" h="2113936">
                    <a:moveTo>
                      <a:pt x="1042220" y="373626"/>
                    </a:moveTo>
                    <a:lnTo>
                      <a:pt x="1042220" y="373626"/>
                    </a:lnTo>
                    <a:cubicBezTo>
                      <a:pt x="1065212" y="365004"/>
                      <a:pt x="1125739" y="349101"/>
                      <a:pt x="1150375" y="324465"/>
                    </a:cubicBezTo>
                    <a:cubicBezTo>
                      <a:pt x="1197464" y="277376"/>
                      <a:pt x="1135538" y="306946"/>
                      <a:pt x="1209368" y="275304"/>
                    </a:cubicBezTo>
                    <a:cubicBezTo>
                      <a:pt x="1235077" y="264286"/>
                      <a:pt x="1250464" y="263958"/>
                      <a:pt x="1278194" y="255639"/>
                    </a:cubicBezTo>
                    <a:cubicBezTo>
                      <a:pt x="1298048" y="249683"/>
                      <a:pt x="1337187" y="235975"/>
                      <a:pt x="1337187" y="235975"/>
                    </a:cubicBezTo>
                    <a:cubicBezTo>
                      <a:pt x="1362638" y="210524"/>
                      <a:pt x="1390396" y="178909"/>
                      <a:pt x="1425678" y="167149"/>
                    </a:cubicBezTo>
                    <a:lnTo>
                      <a:pt x="1455175" y="157317"/>
                    </a:lnTo>
                    <a:cubicBezTo>
                      <a:pt x="1465007" y="150762"/>
                      <a:pt x="1473873" y="142451"/>
                      <a:pt x="1484671" y="137652"/>
                    </a:cubicBezTo>
                    <a:cubicBezTo>
                      <a:pt x="1503613" y="129233"/>
                      <a:pt x="1543665" y="117988"/>
                      <a:pt x="1543665" y="117988"/>
                    </a:cubicBezTo>
                    <a:cubicBezTo>
                      <a:pt x="1553497" y="111433"/>
                      <a:pt x="1564084" y="105888"/>
                      <a:pt x="1573162" y="98323"/>
                    </a:cubicBezTo>
                    <a:cubicBezTo>
                      <a:pt x="1607097" y="70043"/>
                      <a:pt x="1611948" y="46065"/>
                      <a:pt x="1661652" y="29497"/>
                    </a:cubicBezTo>
                    <a:cubicBezTo>
                      <a:pt x="1733465" y="5560"/>
                      <a:pt x="1700536" y="14861"/>
                      <a:pt x="1759975" y="0"/>
                    </a:cubicBezTo>
                    <a:cubicBezTo>
                      <a:pt x="1832078" y="3278"/>
                      <a:pt x="1904319" y="4297"/>
                      <a:pt x="1976284" y="9833"/>
                    </a:cubicBezTo>
                    <a:cubicBezTo>
                      <a:pt x="1989757" y="10869"/>
                      <a:pt x="2002422" y="16734"/>
                      <a:pt x="2015613" y="19665"/>
                    </a:cubicBezTo>
                    <a:cubicBezTo>
                      <a:pt x="2031927" y="23290"/>
                      <a:pt x="2048388" y="26220"/>
                      <a:pt x="2064775" y="29497"/>
                    </a:cubicBezTo>
                    <a:cubicBezTo>
                      <a:pt x="2143435" y="81940"/>
                      <a:pt x="2048384" y="13107"/>
                      <a:pt x="2113936" y="78658"/>
                    </a:cubicBezTo>
                    <a:cubicBezTo>
                      <a:pt x="2122292" y="87014"/>
                      <a:pt x="2133601" y="91768"/>
                      <a:pt x="2143433" y="98323"/>
                    </a:cubicBezTo>
                    <a:cubicBezTo>
                      <a:pt x="2146710" y="114710"/>
                      <a:pt x="2147397" y="131836"/>
                      <a:pt x="2153265" y="147484"/>
                    </a:cubicBezTo>
                    <a:cubicBezTo>
                      <a:pt x="2157414" y="158549"/>
                      <a:pt x="2169192" y="165771"/>
                      <a:pt x="2172929" y="176981"/>
                    </a:cubicBezTo>
                    <a:cubicBezTo>
                      <a:pt x="2179233" y="195894"/>
                      <a:pt x="2179484" y="216310"/>
                      <a:pt x="2182762" y="235975"/>
                    </a:cubicBezTo>
                    <a:cubicBezTo>
                      <a:pt x="2177394" y="348694"/>
                      <a:pt x="2188638" y="396640"/>
                      <a:pt x="2163097" y="481781"/>
                    </a:cubicBezTo>
                    <a:cubicBezTo>
                      <a:pt x="2157141" y="501635"/>
                      <a:pt x="2154931" y="523528"/>
                      <a:pt x="2143433" y="540775"/>
                    </a:cubicBezTo>
                    <a:cubicBezTo>
                      <a:pt x="2073146" y="646199"/>
                      <a:pt x="2182615" y="486183"/>
                      <a:pt x="2094271" y="599768"/>
                    </a:cubicBezTo>
                    <a:cubicBezTo>
                      <a:pt x="2079761" y="618424"/>
                      <a:pt x="2054942" y="658762"/>
                      <a:pt x="2054942" y="658762"/>
                    </a:cubicBezTo>
                    <a:cubicBezTo>
                      <a:pt x="2022414" y="756346"/>
                      <a:pt x="2076990" y="607275"/>
                      <a:pt x="2015613" y="717755"/>
                    </a:cubicBezTo>
                    <a:cubicBezTo>
                      <a:pt x="2005547" y="735875"/>
                      <a:pt x="2005219" y="758209"/>
                      <a:pt x="1995949" y="776749"/>
                    </a:cubicBezTo>
                    <a:cubicBezTo>
                      <a:pt x="1971649" y="825348"/>
                      <a:pt x="1980919" y="802173"/>
                      <a:pt x="1966452" y="845575"/>
                    </a:cubicBezTo>
                    <a:cubicBezTo>
                      <a:pt x="1969729" y="884904"/>
                      <a:pt x="1969796" y="924634"/>
                      <a:pt x="1976284" y="963562"/>
                    </a:cubicBezTo>
                    <a:cubicBezTo>
                      <a:pt x="1979692" y="984008"/>
                      <a:pt x="1976285" y="1016000"/>
                      <a:pt x="1995949" y="1022555"/>
                    </a:cubicBezTo>
                    <a:lnTo>
                      <a:pt x="2025445" y="1032388"/>
                    </a:lnTo>
                    <a:cubicBezTo>
                      <a:pt x="2045110" y="1052052"/>
                      <a:pt x="2075645" y="1064998"/>
                      <a:pt x="2084439" y="1091381"/>
                    </a:cubicBezTo>
                    <a:cubicBezTo>
                      <a:pt x="2098008" y="1132089"/>
                      <a:pt x="2085647" y="1115129"/>
                      <a:pt x="2123768" y="1140542"/>
                    </a:cubicBezTo>
                    <a:cubicBezTo>
                      <a:pt x="2127045" y="1150374"/>
                      <a:pt x="2127851" y="1161415"/>
                      <a:pt x="2133600" y="1170039"/>
                    </a:cubicBezTo>
                    <a:cubicBezTo>
                      <a:pt x="2148742" y="1192751"/>
                      <a:pt x="2170828" y="1204690"/>
                      <a:pt x="2192594" y="1219200"/>
                    </a:cubicBezTo>
                    <a:cubicBezTo>
                      <a:pt x="2195871" y="1229032"/>
                      <a:pt x="2197393" y="1239637"/>
                      <a:pt x="2202426" y="1248697"/>
                    </a:cubicBezTo>
                    <a:cubicBezTo>
                      <a:pt x="2213904" y="1269357"/>
                      <a:pt x="2241755" y="1307691"/>
                      <a:pt x="2241755" y="1307691"/>
                    </a:cubicBezTo>
                    <a:cubicBezTo>
                      <a:pt x="2256615" y="1367133"/>
                      <a:pt x="2247312" y="1334194"/>
                      <a:pt x="2271252" y="1406013"/>
                    </a:cubicBezTo>
                    <a:cubicBezTo>
                      <a:pt x="2274529" y="1415845"/>
                      <a:pt x="2275335" y="1426887"/>
                      <a:pt x="2281084" y="1435510"/>
                    </a:cubicBezTo>
                    <a:lnTo>
                      <a:pt x="2300749" y="1465007"/>
                    </a:lnTo>
                    <a:cubicBezTo>
                      <a:pt x="2331672" y="1557777"/>
                      <a:pt x="2329186" y="1525214"/>
                      <a:pt x="2310581" y="1661652"/>
                    </a:cubicBezTo>
                    <a:cubicBezTo>
                      <a:pt x="2306167" y="1694023"/>
                      <a:pt x="2297986" y="1743073"/>
                      <a:pt x="2271252" y="1769807"/>
                    </a:cubicBezTo>
                    <a:cubicBezTo>
                      <a:pt x="2262896" y="1778163"/>
                      <a:pt x="2250833" y="1781906"/>
                      <a:pt x="2241755" y="1789471"/>
                    </a:cubicBezTo>
                    <a:cubicBezTo>
                      <a:pt x="2231073" y="1798373"/>
                      <a:pt x="2223234" y="1810431"/>
                      <a:pt x="2212258" y="1818968"/>
                    </a:cubicBezTo>
                    <a:cubicBezTo>
                      <a:pt x="2195371" y="1832102"/>
                      <a:pt x="2153439" y="1864832"/>
                      <a:pt x="2123768" y="1868129"/>
                    </a:cubicBezTo>
                    <a:cubicBezTo>
                      <a:pt x="2074799" y="1873570"/>
                      <a:pt x="2025429" y="1874452"/>
                      <a:pt x="1976284" y="1877962"/>
                    </a:cubicBezTo>
                    <a:lnTo>
                      <a:pt x="1848465" y="1887794"/>
                    </a:lnTo>
                    <a:cubicBezTo>
                      <a:pt x="1820400" y="1893407"/>
                      <a:pt x="1787743" y="1899128"/>
                      <a:pt x="1759975" y="1907458"/>
                    </a:cubicBezTo>
                    <a:cubicBezTo>
                      <a:pt x="1740121" y="1913414"/>
                      <a:pt x="1720646" y="1920568"/>
                      <a:pt x="1700981" y="1927123"/>
                    </a:cubicBezTo>
                    <a:cubicBezTo>
                      <a:pt x="1691149" y="1930400"/>
                      <a:pt x="1681785" y="1935810"/>
                      <a:pt x="1671484" y="1936955"/>
                    </a:cubicBezTo>
                    <a:lnTo>
                      <a:pt x="1582994" y="1946788"/>
                    </a:lnTo>
                    <a:cubicBezTo>
                      <a:pt x="1563329" y="1959898"/>
                      <a:pt x="1546421" y="1978643"/>
                      <a:pt x="1524000" y="1986117"/>
                    </a:cubicBezTo>
                    <a:cubicBezTo>
                      <a:pt x="1514168" y="1989394"/>
                      <a:pt x="1503564" y="1990916"/>
                      <a:pt x="1494504" y="1995949"/>
                    </a:cubicBezTo>
                    <a:cubicBezTo>
                      <a:pt x="1415860" y="2039640"/>
                      <a:pt x="1461272" y="2027046"/>
                      <a:pt x="1396181" y="2054942"/>
                    </a:cubicBezTo>
                    <a:cubicBezTo>
                      <a:pt x="1365371" y="2068146"/>
                      <a:pt x="1343055" y="2068713"/>
                      <a:pt x="1307691" y="2074607"/>
                    </a:cubicBezTo>
                    <a:cubicBezTo>
                      <a:pt x="1297859" y="2081162"/>
                      <a:pt x="1289055" y="2089616"/>
                      <a:pt x="1278194" y="2094271"/>
                    </a:cubicBezTo>
                    <a:cubicBezTo>
                      <a:pt x="1255010" y="2104207"/>
                      <a:pt x="1185996" y="2111656"/>
                      <a:pt x="1170039" y="2113936"/>
                    </a:cubicBezTo>
                    <a:cubicBezTo>
                      <a:pt x="1055329" y="2110659"/>
                      <a:pt x="940360" y="2112478"/>
                      <a:pt x="825910" y="2104104"/>
                    </a:cubicBezTo>
                    <a:cubicBezTo>
                      <a:pt x="805237" y="2102591"/>
                      <a:pt x="786581" y="2090994"/>
                      <a:pt x="766916" y="2084439"/>
                    </a:cubicBezTo>
                    <a:lnTo>
                      <a:pt x="737420" y="2074607"/>
                    </a:lnTo>
                    <a:cubicBezTo>
                      <a:pt x="685939" y="2057447"/>
                      <a:pt x="718180" y="2066240"/>
                      <a:pt x="639097" y="2054942"/>
                    </a:cubicBezTo>
                    <a:cubicBezTo>
                      <a:pt x="564961" y="2030231"/>
                      <a:pt x="656337" y="2063563"/>
                      <a:pt x="580104" y="2025446"/>
                    </a:cubicBezTo>
                    <a:cubicBezTo>
                      <a:pt x="570834" y="2020811"/>
                      <a:pt x="559877" y="2020248"/>
                      <a:pt x="550607" y="2015613"/>
                    </a:cubicBezTo>
                    <a:cubicBezTo>
                      <a:pt x="540038" y="2010328"/>
                      <a:pt x="531370" y="2001812"/>
                      <a:pt x="521110" y="1995949"/>
                    </a:cubicBezTo>
                    <a:cubicBezTo>
                      <a:pt x="508384" y="1988677"/>
                      <a:pt x="494349" y="1983825"/>
                      <a:pt x="481781" y="1976284"/>
                    </a:cubicBezTo>
                    <a:cubicBezTo>
                      <a:pt x="363145" y="1905102"/>
                      <a:pt x="473351" y="1962236"/>
                      <a:pt x="383458" y="1917291"/>
                    </a:cubicBezTo>
                    <a:cubicBezTo>
                      <a:pt x="339305" y="1873137"/>
                      <a:pt x="367153" y="1892191"/>
                      <a:pt x="294968" y="1868129"/>
                    </a:cubicBezTo>
                    <a:lnTo>
                      <a:pt x="265471" y="1858297"/>
                    </a:lnTo>
                    <a:cubicBezTo>
                      <a:pt x="194157" y="1786980"/>
                      <a:pt x="286125" y="1871205"/>
                      <a:pt x="186813" y="1809136"/>
                    </a:cubicBezTo>
                    <a:cubicBezTo>
                      <a:pt x="102638" y="1756527"/>
                      <a:pt x="205799" y="1795800"/>
                      <a:pt x="127820" y="1769807"/>
                    </a:cubicBezTo>
                    <a:cubicBezTo>
                      <a:pt x="121265" y="1759975"/>
                      <a:pt x="113440" y="1750879"/>
                      <a:pt x="108155" y="1740310"/>
                    </a:cubicBezTo>
                    <a:cubicBezTo>
                      <a:pt x="103520" y="1731040"/>
                      <a:pt x="103465" y="1719812"/>
                      <a:pt x="98323" y="1710813"/>
                    </a:cubicBezTo>
                    <a:cubicBezTo>
                      <a:pt x="90193" y="1696585"/>
                      <a:pt x="78351" y="1684819"/>
                      <a:pt x="68826" y="1671484"/>
                    </a:cubicBezTo>
                    <a:cubicBezTo>
                      <a:pt x="45664" y="1639058"/>
                      <a:pt x="48700" y="1641064"/>
                      <a:pt x="29497" y="1602658"/>
                    </a:cubicBezTo>
                    <a:cubicBezTo>
                      <a:pt x="26220" y="1582994"/>
                      <a:pt x="23575" y="1563213"/>
                      <a:pt x="19665" y="1543665"/>
                    </a:cubicBezTo>
                    <a:cubicBezTo>
                      <a:pt x="17015" y="1530414"/>
                      <a:pt x="12764" y="1517527"/>
                      <a:pt x="9833" y="1504336"/>
                    </a:cubicBezTo>
                    <a:cubicBezTo>
                      <a:pt x="6208" y="1488022"/>
                      <a:pt x="3278" y="1471562"/>
                      <a:pt x="0" y="1455175"/>
                    </a:cubicBezTo>
                    <a:cubicBezTo>
                      <a:pt x="3278" y="1406014"/>
                      <a:pt x="4675" y="1356691"/>
                      <a:pt x="9833" y="1307691"/>
                    </a:cubicBezTo>
                    <a:cubicBezTo>
                      <a:pt x="14521" y="1263151"/>
                      <a:pt x="19174" y="1274137"/>
                      <a:pt x="39329" y="1238865"/>
                    </a:cubicBezTo>
                    <a:cubicBezTo>
                      <a:pt x="89227" y="1151543"/>
                      <a:pt x="30750" y="1241904"/>
                      <a:pt x="78658" y="1170039"/>
                    </a:cubicBezTo>
                    <a:cubicBezTo>
                      <a:pt x="99123" y="1088186"/>
                      <a:pt x="74205" y="1169115"/>
                      <a:pt x="108155" y="1101213"/>
                    </a:cubicBezTo>
                    <a:cubicBezTo>
                      <a:pt x="112790" y="1091943"/>
                      <a:pt x="111513" y="1079810"/>
                      <a:pt x="117987" y="1071717"/>
                    </a:cubicBezTo>
                    <a:cubicBezTo>
                      <a:pt x="125369" y="1062489"/>
                      <a:pt x="137652" y="1058607"/>
                      <a:pt x="147484" y="1052052"/>
                    </a:cubicBezTo>
                    <a:cubicBezTo>
                      <a:pt x="154039" y="1042220"/>
                      <a:pt x="158793" y="1030911"/>
                      <a:pt x="167149" y="1022555"/>
                    </a:cubicBezTo>
                    <a:cubicBezTo>
                      <a:pt x="226259" y="963445"/>
                      <a:pt x="173051" y="1067777"/>
                      <a:pt x="255639" y="943897"/>
                    </a:cubicBezTo>
                    <a:cubicBezTo>
                      <a:pt x="270149" y="922132"/>
                      <a:pt x="282089" y="900045"/>
                      <a:pt x="304800" y="884904"/>
                    </a:cubicBezTo>
                    <a:cubicBezTo>
                      <a:pt x="313424" y="879155"/>
                      <a:pt x="324465" y="878349"/>
                      <a:pt x="334297" y="875071"/>
                    </a:cubicBezTo>
                    <a:cubicBezTo>
                      <a:pt x="405625" y="779968"/>
                      <a:pt x="325724" y="870955"/>
                      <a:pt x="393291" y="825910"/>
                    </a:cubicBezTo>
                    <a:cubicBezTo>
                      <a:pt x="404860" y="818197"/>
                      <a:pt x="411811" y="804950"/>
                      <a:pt x="422787" y="796413"/>
                    </a:cubicBezTo>
                    <a:cubicBezTo>
                      <a:pt x="441442" y="781903"/>
                      <a:pt x="481781" y="757084"/>
                      <a:pt x="481781" y="757084"/>
                    </a:cubicBezTo>
                    <a:cubicBezTo>
                      <a:pt x="520045" y="699689"/>
                      <a:pt x="477283" y="749501"/>
                      <a:pt x="540775" y="717755"/>
                    </a:cubicBezTo>
                    <a:cubicBezTo>
                      <a:pt x="560917" y="707684"/>
                      <a:pt x="587122" y="678227"/>
                      <a:pt x="609600" y="668594"/>
                    </a:cubicBezTo>
                    <a:cubicBezTo>
                      <a:pt x="622021" y="663271"/>
                      <a:pt x="635986" y="662645"/>
                      <a:pt x="648929" y="658762"/>
                    </a:cubicBezTo>
                    <a:cubicBezTo>
                      <a:pt x="668783" y="652806"/>
                      <a:pt x="707923" y="639097"/>
                      <a:pt x="707923" y="639097"/>
                    </a:cubicBezTo>
                    <a:cubicBezTo>
                      <a:pt x="774604" y="550190"/>
                      <a:pt x="702290" y="631062"/>
                      <a:pt x="766916" y="589936"/>
                    </a:cubicBezTo>
                    <a:cubicBezTo>
                      <a:pt x="794567" y="572340"/>
                      <a:pt x="818305" y="549122"/>
                      <a:pt x="845575" y="530942"/>
                    </a:cubicBezTo>
                    <a:cubicBezTo>
                      <a:pt x="915101" y="484591"/>
                      <a:pt x="829013" y="542771"/>
                      <a:pt x="914400" y="481781"/>
                    </a:cubicBezTo>
                    <a:cubicBezTo>
                      <a:pt x="924016" y="474913"/>
                      <a:pt x="933328" y="467402"/>
                      <a:pt x="943897" y="462117"/>
                    </a:cubicBezTo>
                    <a:cubicBezTo>
                      <a:pt x="953167" y="457482"/>
                      <a:pt x="964334" y="457317"/>
                      <a:pt x="973394" y="452284"/>
                    </a:cubicBezTo>
                    <a:cubicBezTo>
                      <a:pt x="994053" y="440806"/>
                      <a:pt x="1012723" y="426065"/>
                      <a:pt x="1032387" y="412955"/>
                    </a:cubicBezTo>
                    <a:cubicBezTo>
                      <a:pt x="1042219" y="406400"/>
                      <a:pt x="1051315" y="398576"/>
                      <a:pt x="1061884" y="393291"/>
                    </a:cubicBezTo>
                    <a:lnTo>
                      <a:pt x="1042220" y="373626"/>
                    </a:lnTo>
                    <a:close/>
                  </a:path>
                </a:pathLst>
              </a:custGeom>
              <a:noFill/>
              <a:ln w="152400" cmpd="sng">
                <a:solidFill>
                  <a:schemeClr val="accent2">
                    <a:lumMod val="60000"/>
                    <a:lumOff val="40000"/>
                  </a:schemeClr>
                </a:solidFill>
                <a:prstDash val="solid"/>
              </a:ln>
            </p:spPr>
            <p:style>
              <a:lnRef idx="2">
                <a:schemeClr val="dk1"/>
              </a:lnRef>
              <a:fillRef idx="1">
                <a:schemeClr val="lt1"/>
              </a:fillRef>
              <a:effectRef idx="0">
                <a:schemeClr val="dk1"/>
              </a:effectRef>
              <a:fontRef idx="minor">
                <a:schemeClr val="dk1"/>
              </a:fontRef>
            </p:style>
            <p:txBody>
              <a:bodyPr lIns="130046" tIns="65023" rIns="130046" bIns="65023" rtlCol="0" anchor="ctr"/>
              <a:lstStyle/>
              <a:p>
                <a:pPr algn="ctr"/>
                <a:endParaRPr lang="en-GB">
                  <a:latin typeface="Gill Sans MT" panose="020B0502020104020203" pitchFamily="34" charset="0"/>
                </a:endParaRPr>
              </a:p>
            </p:txBody>
          </p:sp>
          <p:sp>
            <p:nvSpPr>
              <p:cNvPr id="28" name="Oval 27"/>
              <p:cNvSpPr/>
              <p:nvPr/>
            </p:nvSpPr>
            <p:spPr>
              <a:xfrm>
                <a:off x="9454728" y="4444752"/>
                <a:ext cx="604937" cy="59810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lIns="130046" tIns="65023" rIns="130046" bIns="65023" rtlCol="0" anchor="ctr"/>
              <a:lstStyle/>
              <a:p>
                <a:pPr algn="ctr"/>
                <a:endParaRPr lang="en-GB">
                  <a:latin typeface="Gill Sans MT" panose="020B0502020104020203" pitchFamily="34" charset="0"/>
                </a:endParaRPr>
              </a:p>
            </p:txBody>
          </p:sp>
        </p:grpSp>
      </p:grpSp>
      <p:sp>
        <p:nvSpPr>
          <p:cNvPr id="2" name="Title 1"/>
          <p:cNvSpPr>
            <a:spLocks noGrp="1"/>
          </p:cNvSpPr>
          <p:nvPr>
            <p:ph type="title"/>
          </p:nvPr>
        </p:nvSpPr>
        <p:spPr/>
        <p:txBody>
          <a:bodyPr/>
          <a:lstStyle/>
          <a:p>
            <a:r>
              <a:rPr lang="en-GB" dirty="0"/>
              <a:t>Changing the game</a:t>
            </a:r>
          </a:p>
        </p:txBody>
      </p:sp>
      <p:sp>
        <p:nvSpPr>
          <p:cNvPr id="3" name="TextBox 2"/>
          <p:cNvSpPr txBox="1"/>
          <p:nvPr/>
        </p:nvSpPr>
        <p:spPr>
          <a:xfrm>
            <a:off x="1551469" y="4068361"/>
            <a:ext cx="1624163" cy="584775"/>
          </a:xfrm>
          <a:prstGeom prst="rect">
            <a:avLst/>
          </a:prstGeom>
          <a:noFill/>
        </p:spPr>
        <p:txBody>
          <a:bodyPr wrap="none" rtlCol="0">
            <a:spAutoFit/>
          </a:bodyPr>
          <a:lstStyle/>
          <a:p>
            <a:r>
              <a:rPr lang="en-GB" dirty="0"/>
              <a:t>‘Okay’</a:t>
            </a:r>
          </a:p>
        </p:txBody>
      </p:sp>
      <p:pic>
        <p:nvPicPr>
          <p:cNvPr id="6" name="Picture 5" descr="BCW front cover 1.jpeg">
            <a:extLst>
              <a:ext uri="{FF2B5EF4-FFF2-40B4-BE49-F238E27FC236}">
                <a16:creationId xmlns:a16="http://schemas.microsoft.com/office/drawing/2014/main" id="{459096CC-57E9-335A-0365-E969CC1A867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423758">
            <a:off x="7941072" y="168481"/>
            <a:ext cx="935347" cy="1490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979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873"/>
                                        </p:tgtEl>
                                        <p:attrNameLst>
                                          <p:attrName>style.visibility</p:attrName>
                                        </p:attrNameLst>
                                      </p:cBhvr>
                                      <p:to>
                                        <p:strVal val="visible"/>
                                      </p:to>
                                    </p:set>
                                    <p:animEffect transition="in" filter="wipe(up)">
                                      <p:cBhvr>
                                        <p:cTn id="7" dur="500"/>
                                        <p:tgtEl>
                                          <p:spTgt spid="798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21" name="Group 5"/>
          <p:cNvGrpSpPr>
            <a:grpSpLocks/>
          </p:cNvGrpSpPr>
          <p:nvPr/>
        </p:nvGrpSpPr>
        <p:grpSpPr bwMode="auto">
          <a:xfrm>
            <a:off x="847205" y="260791"/>
            <a:ext cx="3436814" cy="6305475"/>
            <a:chOff x="527" y="-551"/>
            <a:chExt cx="3079" cy="5649"/>
          </a:xfrm>
        </p:grpSpPr>
        <p:sp>
          <p:nvSpPr>
            <p:cNvPr id="86017" name="Line 1"/>
            <p:cNvSpPr>
              <a:spLocks noChangeShapeType="1"/>
            </p:cNvSpPr>
            <p:nvPr/>
          </p:nvSpPr>
          <p:spPr bwMode="auto">
            <a:xfrm flipH="1">
              <a:off x="3606" y="-551"/>
              <a:ext cx="0" cy="5649"/>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Gill Sans MT" panose="020B0502020104020203" pitchFamily="34" charset="0"/>
              </a:endParaRPr>
            </a:p>
          </p:txBody>
        </p:sp>
        <p:grpSp>
          <p:nvGrpSpPr>
            <p:cNvPr id="86020" name="Group 4"/>
            <p:cNvGrpSpPr>
              <a:grpSpLocks/>
            </p:cNvGrpSpPr>
            <p:nvPr/>
          </p:nvGrpSpPr>
          <p:grpSpPr bwMode="auto">
            <a:xfrm>
              <a:off x="527" y="376"/>
              <a:ext cx="2831" cy="4040"/>
              <a:chOff x="527" y="376"/>
              <a:chExt cx="2831" cy="4040"/>
            </a:xfrm>
          </p:grpSpPr>
          <p:sp>
            <p:nvSpPr>
              <p:cNvPr id="86018" name="Oval 2"/>
              <p:cNvSpPr>
                <a:spLocks/>
              </p:cNvSpPr>
              <p:nvPr/>
            </p:nvSpPr>
            <p:spPr bwMode="auto">
              <a:xfrm>
                <a:off x="527" y="1608"/>
                <a:ext cx="2808" cy="2808"/>
              </a:xfrm>
              <a:prstGeom prst="ellips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Gill Sans MT" panose="020B0502020104020203" pitchFamily="34" charset="0"/>
                </a:endParaRPr>
              </a:p>
            </p:txBody>
          </p:sp>
          <p:sp>
            <p:nvSpPr>
              <p:cNvPr id="86019" name="Rectangle 3"/>
              <p:cNvSpPr>
                <a:spLocks/>
              </p:cNvSpPr>
              <p:nvPr/>
            </p:nvSpPr>
            <p:spPr bwMode="auto">
              <a:xfrm>
                <a:off x="527" y="376"/>
                <a:ext cx="2831" cy="944"/>
              </a:xfrm>
              <a:prstGeom prst="rect">
                <a:avLst/>
              </a:prstGeom>
              <a:noFill/>
              <a:ln w="12700" cap="flat">
                <a:noFill/>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nchor="ctr"/>
              <a:lstStyle/>
              <a:p>
                <a:r>
                  <a:rPr lang="en-US" sz="3400" b="0" i="1" dirty="0">
                    <a:latin typeface="Verdana" panose="020B0604030504040204" pitchFamily="34" charset="0"/>
                    <a:ea typeface="Verdana" panose="020B0604030504040204" pitchFamily="34" charset="0"/>
                    <a:cs typeface="Verdana" panose="020B0604030504040204" pitchFamily="34" charset="0"/>
                  </a:rPr>
                  <a:t>Liturgical</a:t>
                </a:r>
              </a:p>
              <a:p>
                <a:r>
                  <a:rPr lang="en-US" sz="3400" b="0" i="1" dirty="0">
                    <a:latin typeface="Verdana" panose="020B0604030504040204" pitchFamily="34" charset="0"/>
                    <a:ea typeface="Verdana" panose="020B0604030504040204" pitchFamily="34" charset="0"/>
                    <a:cs typeface="Verdana" panose="020B0604030504040204" pitchFamily="34" charset="0"/>
                  </a:rPr>
                  <a:t>Text</a:t>
                </a:r>
              </a:p>
            </p:txBody>
          </p:sp>
        </p:grpSp>
      </p:grpSp>
      <p:grpSp>
        <p:nvGrpSpPr>
          <p:cNvPr id="2" name="Group 1"/>
          <p:cNvGrpSpPr/>
          <p:nvPr/>
        </p:nvGrpSpPr>
        <p:grpSpPr>
          <a:xfrm>
            <a:off x="4666349" y="1465620"/>
            <a:ext cx="4226131" cy="4726279"/>
            <a:chOff x="6502400" y="1683371"/>
            <a:chExt cx="6010499" cy="6721821"/>
          </a:xfrm>
        </p:grpSpPr>
        <p:sp>
          <p:nvSpPr>
            <p:cNvPr id="86022" name="Rectangle 6"/>
            <p:cNvSpPr>
              <a:spLocks/>
            </p:cNvSpPr>
            <p:nvPr/>
          </p:nvSpPr>
          <p:spPr bwMode="auto">
            <a:xfrm>
              <a:off x="7085095" y="1683371"/>
              <a:ext cx="4942664" cy="74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b="0" i="1" dirty="0">
                  <a:latin typeface="Verdana" panose="020B0604030504040204" pitchFamily="34" charset="0"/>
                  <a:ea typeface="Verdana" panose="020B0604030504040204" pitchFamily="34" charset="0"/>
                  <a:cs typeface="Verdana" panose="020B0604030504040204" pitchFamily="34" charset="0"/>
                </a:rPr>
                <a:t>Hymns &amp; Songs</a:t>
              </a:r>
            </a:p>
          </p:txBody>
        </p:sp>
        <p:grpSp>
          <p:nvGrpSpPr>
            <p:cNvPr id="37" name="Group 36"/>
            <p:cNvGrpSpPr/>
            <p:nvPr/>
          </p:nvGrpSpPr>
          <p:grpSpPr>
            <a:xfrm>
              <a:off x="6502400" y="3106823"/>
              <a:ext cx="6010499" cy="5298369"/>
              <a:chOff x="6725738" y="2590393"/>
              <a:chExt cx="6010499" cy="5298369"/>
            </a:xfrm>
          </p:grpSpPr>
          <p:sp>
            <p:nvSpPr>
              <p:cNvPr id="38" name="Striped Right Arrow 37"/>
              <p:cNvSpPr/>
              <p:nvPr/>
            </p:nvSpPr>
            <p:spPr>
              <a:xfrm rot="20509834">
                <a:off x="7320727" y="2917032"/>
                <a:ext cx="948963" cy="781870"/>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FFFFFF"/>
                  </a:solidFill>
                  <a:latin typeface="Gill Sans MT" panose="020B0502020104020203" pitchFamily="34" charset="0"/>
                  <a:ea typeface="ヒラギノ角ゴ ProN W3"/>
                  <a:cs typeface="ヒラギノ角ゴ ProN W3"/>
                </a:endParaRPr>
              </a:p>
            </p:txBody>
          </p:sp>
          <p:sp>
            <p:nvSpPr>
              <p:cNvPr id="39" name="Striped Right Arrow 38"/>
              <p:cNvSpPr/>
              <p:nvPr/>
            </p:nvSpPr>
            <p:spPr>
              <a:xfrm>
                <a:off x="8302600" y="4372744"/>
                <a:ext cx="948963" cy="781870"/>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FFFFFF"/>
                  </a:solidFill>
                  <a:latin typeface="Gill Sans MT" panose="020B0502020104020203" pitchFamily="34" charset="0"/>
                  <a:ea typeface="ヒラギノ角ゴ ProN W3"/>
                  <a:cs typeface="ヒラギノ角ゴ ProN W3"/>
                </a:endParaRPr>
              </a:p>
            </p:txBody>
          </p:sp>
          <p:sp>
            <p:nvSpPr>
              <p:cNvPr id="40" name="Striped Right Arrow 39"/>
              <p:cNvSpPr/>
              <p:nvPr/>
            </p:nvSpPr>
            <p:spPr>
              <a:xfrm rot="20802211">
                <a:off x="7293974" y="5143330"/>
                <a:ext cx="1374043" cy="781869"/>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r>
                  <a:rPr lang="en-GB" sz="1300" b="0" kern="0" dirty="0">
                    <a:latin typeface="Gill Sans MT" panose="020B0502020104020203" pitchFamily="34" charset="0"/>
                    <a:ea typeface="ヒラギノ角ゴ ProN W3"/>
                    <a:cs typeface="ヒラギノ角ゴ ProN W3"/>
                  </a:rPr>
                  <a:t>A&amp;M?</a:t>
                </a:r>
              </a:p>
            </p:txBody>
          </p:sp>
          <p:sp>
            <p:nvSpPr>
              <p:cNvPr id="41" name="Striped Right Arrow 40"/>
              <p:cNvSpPr/>
              <p:nvPr/>
            </p:nvSpPr>
            <p:spPr>
              <a:xfrm rot="17248094">
                <a:off x="8637887" y="5579454"/>
                <a:ext cx="1354422" cy="790803"/>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r>
                  <a:rPr lang="en-GB" sz="1300" b="0" kern="0" dirty="0">
                    <a:latin typeface="Gill Sans MT" panose="020B0502020104020203" pitchFamily="34" charset="0"/>
                    <a:ea typeface="ヒラギノ角ゴ ProN W3"/>
                    <a:cs typeface="ヒラギノ角ゴ ProN W3"/>
                  </a:rPr>
                  <a:t>NEH?</a:t>
                </a:r>
              </a:p>
            </p:txBody>
          </p:sp>
          <p:sp>
            <p:nvSpPr>
              <p:cNvPr id="42" name="Striped Right Arrow 41"/>
              <p:cNvSpPr/>
              <p:nvPr/>
            </p:nvSpPr>
            <p:spPr>
              <a:xfrm rot="7059305">
                <a:off x="9901832" y="3130728"/>
                <a:ext cx="1250991" cy="790803"/>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dirty="0">
                  <a:solidFill>
                    <a:srgbClr val="FFFFFF"/>
                  </a:solidFill>
                  <a:latin typeface="Gill Sans MT" panose="020B0502020104020203" pitchFamily="34" charset="0"/>
                  <a:ea typeface="ヒラギノ角ゴ ProN W3"/>
                  <a:cs typeface="ヒラギノ角ゴ ProN W3"/>
                </a:endParaRPr>
              </a:p>
            </p:txBody>
          </p:sp>
          <p:sp>
            <p:nvSpPr>
              <p:cNvPr id="43" name="Striped Right Arrow 42"/>
              <p:cNvSpPr/>
              <p:nvPr/>
            </p:nvSpPr>
            <p:spPr>
              <a:xfrm>
                <a:off x="11470952" y="4012704"/>
                <a:ext cx="1265285" cy="781870"/>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FFFFFF"/>
                  </a:solidFill>
                  <a:latin typeface="Gill Sans MT" panose="020B0502020104020203" pitchFamily="34" charset="0"/>
                  <a:ea typeface="ヒラギノ角ゴ ProN W3"/>
                  <a:cs typeface="ヒラギノ角ゴ ProN W3"/>
                </a:endParaRPr>
              </a:p>
            </p:txBody>
          </p:sp>
          <p:sp>
            <p:nvSpPr>
              <p:cNvPr id="44" name="Striped Right Arrow 43"/>
              <p:cNvSpPr/>
              <p:nvPr/>
            </p:nvSpPr>
            <p:spPr>
              <a:xfrm rot="2028148">
                <a:off x="10069332" y="7106892"/>
                <a:ext cx="1265285" cy="781870"/>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FFFFFF"/>
                  </a:solidFill>
                  <a:latin typeface="Gill Sans MT" panose="020B0502020104020203" pitchFamily="34" charset="0"/>
                  <a:ea typeface="ヒラギノ角ゴ ProN W3"/>
                  <a:cs typeface="ヒラギノ角ゴ ProN W3"/>
                </a:endParaRPr>
              </a:p>
            </p:txBody>
          </p:sp>
          <p:sp>
            <p:nvSpPr>
              <p:cNvPr id="45" name="Striped Right Arrow 44"/>
              <p:cNvSpPr/>
              <p:nvPr/>
            </p:nvSpPr>
            <p:spPr>
              <a:xfrm rot="13767043">
                <a:off x="9896354" y="5213731"/>
                <a:ext cx="1250991" cy="790803"/>
              </a:xfrm>
              <a:prstGeom prst="stripedRightArrow">
                <a:avLst>
                  <a:gd name="adj1" fmla="val 50000"/>
                  <a:gd name="adj2" fmla="val 60924"/>
                </a:avLst>
              </a:prstGeom>
              <a:solidFill>
                <a:srgbClr val="FFCC66"/>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dirty="0">
                  <a:solidFill>
                    <a:srgbClr val="FFFFFF"/>
                  </a:solidFill>
                  <a:latin typeface="Gill Sans MT" panose="020B0502020104020203" pitchFamily="34" charset="0"/>
                  <a:ea typeface="ヒラギノ角ゴ ProN W3"/>
                  <a:cs typeface="ヒラギノ角ゴ ProN W3"/>
                </a:endParaRPr>
              </a:p>
            </p:txBody>
          </p:sp>
          <p:sp>
            <p:nvSpPr>
              <p:cNvPr id="46" name="Freeform 45"/>
              <p:cNvSpPr/>
              <p:nvPr/>
            </p:nvSpPr>
            <p:spPr>
              <a:xfrm>
                <a:off x="6725738" y="2590393"/>
                <a:ext cx="5105254" cy="4590663"/>
              </a:xfrm>
              <a:custGeom>
                <a:avLst/>
                <a:gdLst>
                  <a:gd name="connsiteX0" fmla="*/ 1042220 w 2324341"/>
                  <a:gd name="connsiteY0" fmla="*/ 373626 h 2113936"/>
                  <a:gd name="connsiteX1" fmla="*/ 1042220 w 2324341"/>
                  <a:gd name="connsiteY1" fmla="*/ 373626 h 2113936"/>
                  <a:gd name="connsiteX2" fmla="*/ 1150375 w 2324341"/>
                  <a:gd name="connsiteY2" fmla="*/ 324465 h 2113936"/>
                  <a:gd name="connsiteX3" fmla="*/ 1209368 w 2324341"/>
                  <a:gd name="connsiteY3" fmla="*/ 275304 h 2113936"/>
                  <a:gd name="connsiteX4" fmla="*/ 1278194 w 2324341"/>
                  <a:gd name="connsiteY4" fmla="*/ 255639 h 2113936"/>
                  <a:gd name="connsiteX5" fmla="*/ 1337187 w 2324341"/>
                  <a:gd name="connsiteY5" fmla="*/ 235975 h 2113936"/>
                  <a:gd name="connsiteX6" fmla="*/ 1425678 w 2324341"/>
                  <a:gd name="connsiteY6" fmla="*/ 167149 h 2113936"/>
                  <a:gd name="connsiteX7" fmla="*/ 1455175 w 2324341"/>
                  <a:gd name="connsiteY7" fmla="*/ 157317 h 2113936"/>
                  <a:gd name="connsiteX8" fmla="*/ 1484671 w 2324341"/>
                  <a:gd name="connsiteY8" fmla="*/ 137652 h 2113936"/>
                  <a:gd name="connsiteX9" fmla="*/ 1543665 w 2324341"/>
                  <a:gd name="connsiteY9" fmla="*/ 117988 h 2113936"/>
                  <a:gd name="connsiteX10" fmla="*/ 1573162 w 2324341"/>
                  <a:gd name="connsiteY10" fmla="*/ 98323 h 2113936"/>
                  <a:gd name="connsiteX11" fmla="*/ 1661652 w 2324341"/>
                  <a:gd name="connsiteY11" fmla="*/ 29497 h 2113936"/>
                  <a:gd name="connsiteX12" fmla="*/ 1759975 w 2324341"/>
                  <a:gd name="connsiteY12" fmla="*/ 0 h 2113936"/>
                  <a:gd name="connsiteX13" fmla="*/ 1976284 w 2324341"/>
                  <a:gd name="connsiteY13" fmla="*/ 9833 h 2113936"/>
                  <a:gd name="connsiteX14" fmla="*/ 2015613 w 2324341"/>
                  <a:gd name="connsiteY14" fmla="*/ 19665 h 2113936"/>
                  <a:gd name="connsiteX15" fmla="*/ 2064775 w 2324341"/>
                  <a:gd name="connsiteY15" fmla="*/ 29497 h 2113936"/>
                  <a:gd name="connsiteX16" fmla="*/ 2113936 w 2324341"/>
                  <a:gd name="connsiteY16" fmla="*/ 78658 h 2113936"/>
                  <a:gd name="connsiteX17" fmla="*/ 2143433 w 2324341"/>
                  <a:gd name="connsiteY17" fmla="*/ 98323 h 2113936"/>
                  <a:gd name="connsiteX18" fmla="*/ 2153265 w 2324341"/>
                  <a:gd name="connsiteY18" fmla="*/ 147484 h 2113936"/>
                  <a:gd name="connsiteX19" fmla="*/ 2172929 w 2324341"/>
                  <a:gd name="connsiteY19" fmla="*/ 176981 h 2113936"/>
                  <a:gd name="connsiteX20" fmla="*/ 2182762 w 2324341"/>
                  <a:gd name="connsiteY20" fmla="*/ 235975 h 2113936"/>
                  <a:gd name="connsiteX21" fmla="*/ 2163097 w 2324341"/>
                  <a:gd name="connsiteY21" fmla="*/ 481781 h 2113936"/>
                  <a:gd name="connsiteX22" fmla="*/ 2143433 w 2324341"/>
                  <a:gd name="connsiteY22" fmla="*/ 540775 h 2113936"/>
                  <a:gd name="connsiteX23" fmla="*/ 2094271 w 2324341"/>
                  <a:gd name="connsiteY23" fmla="*/ 599768 h 2113936"/>
                  <a:gd name="connsiteX24" fmla="*/ 2054942 w 2324341"/>
                  <a:gd name="connsiteY24" fmla="*/ 658762 h 2113936"/>
                  <a:gd name="connsiteX25" fmla="*/ 2015613 w 2324341"/>
                  <a:gd name="connsiteY25" fmla="*/ 717755 h 2113936"/>
                  <a:gd name="connsiteX26" fmla="*/ 1995949 w 2324341"/>
                  <a:gd name="connsiteY26" fmla="*/ 776749 h 2113936"/>
                  <a:gd name="connsiteX27" fmla="*/ 1966452 w 2324341"/>
                  <a:gd name="connsiteY27" fmla="*/ 845575 h 2113936"/>
                  <a:gd name="connsiteX28" fmla="*/ 1976284 w 2324341"/>
                  <a:gd name="connsiteY28" fmla="*/ 963562 h 2113936"/>
                  <a:gd name="connsiteX29" fmla="*/ 1995949 w 2324341"/>
                  <a:gd name="connsiteY29" fmla="*/ 1022555 h 2113936"/>
                  <a:gd name="connsiteX30" fmla="*/ 2025445 w 2324341"/>
                  <a:gd name="connsiteY30" fmla="*/ 1032388 h 2113936"/>
                  <a:gd name="connsiteX31" fmla="*/ 2084439 w 2324341"/>
                  <a:gd name="connsiteY31" fmla="*/ 1091381 h 2113936"/>
                  <a:gd name="connsiteX32" fmla="*/ 2123768 w 2324341"/>
                  <a:gd name="connsiteY32" fmla="*/ 1140542 h 2113936"/>
                  <a:gd name="connsiteX33" fmla="*/ 2133600 w 2324341"/>
                  <a:gd name="connsiteY33" fmla="*/ 1170039 h 2113936"/>
                  <a:gd name="connsiteX34" fmla="*/ 2192594 w 2324341"/>
                  <a:gd name="connsiteY34" fmla="*/ 1219200 h 2113936"/>
                  <a:gd name="connsiteX35" fmla="*/ 2202426 w 2324341"/>
                  <a:gd name="connsiteY35" fmla="*/ 1248697 h 2113936"/>
                  <a:gd name="connsiteX36" fmla="*/ 2241755 w 2324341"/>
                  <a:gd name="connsiteY36" fmla="*/ 1307691 h 2113936"/>
                  <a:gd name="connsiteX37" fmla="*/ 2271252 w 2324341"/>
                  <a:gd name="connsiteY37" fmla="*/ 1406013 h 2113936"/>
                  <a:gd name="connsiteX38" fmla="*/ 2281084 w 2324341"/>
                  <a:gd name="connsiteY38" fmla="*/ 1435510 h 2113936"/>
                  <a:gd name="connsiteX39" fmla="*/ 2300749 w 2324341"/>
                  <a:gd name="connsiteY39" fmla="*/ 1465007 h 2113936"/>
                  <a:gd name="connsiteX40" fmla="*/ 2310581 w 2324341"/>
                  <a:gd name="connsiteY40" fmla="*/ 1661652 h 2113936"/>
                  <a:gd name="connsiteX41" fmla="*/ 2271252 w 2324341"/>
                  <a:gd name="connsiteY41" fmla="*/ 1769807 h 2113936"/>
                  <a:gd name="connsiteX42" fmla="*/ 2241755 w 2324341"/>
                  <a:gd name="connsiteY42" fmla="*/ 1789471 h 2113936"/>
                  <a:gd name="connsiteX43" fmla="*/ 2212258 w 2324341"/>
                  <a:gd name="connsiteY43" fmla="*/ 1818968 h 2113936"/>
                  <a:gd name="connsiteX44" fmla="*/ 2123768 w 2324341"/>
                  <a:gd name="connsiteY44" fmla="*/ 1868129 h 2113936"/>
                  <a:gd name="connsiteX45" fmla="*/ 1976284 w 2324341"/>
                  <a:gd name="connsiteY45" fmla="*/ 1877962 h 2113936"/>
                  <a:gd name="connsiteX46" fmla="*/ 1848465 w 2324341"/>
                  <a:gd name="connsiteY46" fmla="*/ 1887794 h 2113936"/>
                  <a:gd name="connsiteX47" fmla="*/ 1759975 w 2324341"/>
                  <a:gd name="connsiteY47" fmla="*/ 1907458 h 2113936"/>
                  <a:gd name="connsiteX48" fmla="*/ 1700981 w 2324341"/>
                  <a:gd name="connsiteY48" fmla="*/ 1927123 h 2113936"/>
                  <a:gd name="connsiteX49" fmla="*/ 1671484 w 2324341"/>
                  <a:gd name="connsiteY49" fmla="*/ 1936955 h 2113936"/>
                  <a:gd name="connsiteX50" fmla="*/ 1582994 w 2324341"/>
                  <a:gd name="connsiteY50" fmla="*/ 1946788 h 2113936"/>
                  <a:gd name="connsiteX51" fmla="*/ 1524000 w 2324341"/>
                  <a:gd name="connsiteY51" fmla="*/ 1986117 h 2113936"/>
                  <a:gd name="connsiteX52" fmla="*/ 1494504 w 2324341"/>
                  <a:gd name="connsiteY52" fmla="*/ 1995949 h 2113936"/>
                  <a:gd name="connsiteX53" fmla="*/ 1396181 w 2324341"/>
                  <a:gd name="connsiteY53" fmla="*/ 2054942 h 2113936"/>
                  <a:gd name="connsiteX54" fmla="*/ 1307691 w 2324341"/>
                  <a:gd name="connsiteY54" fmla="*/ 2074607 h 2113936"/>
                  <a:gd name="connsiteX55" fmla="*/ 1278194 w 2324341"/>
                  <a:gd name="connsiteY55" fmla="*/ 2094271 h 2113936"/>
                  <a:gd name="connsiteX56" fmla="*/ 1170039 w 2324341"/>
                  <a:gd name="connsiteY56" fmla="*/ 2113936 h 2113936"/>
                  <a:gd name="connsiteX57" fmla="*/ 825910 w 2324341"/>
                  <a:gd name="connsiteY57" fmla="*/ 2104104 h 2113936"/>
                  <a:gd name="connsiteX58" fmla="*/ 766916 w 2324341"/>
                  <a:gd name="connsiteY58" fmla="*/ 2084439 h 2113936"/>
                  <a:gd name="connsiteX59" fmla="*/ 737420 w 2324341"/>
                  <a:gd name="connsiteY59" fmla="*/ 2074607 h 2113936"/>
                  <a:gd name="connsiteX60" fmla="*/ 639097 w 2324341"/>
                  <a:gd name="connsiteY60" fmla="*/ 2054942 h 2113936"/>
                  <a:gd name="connsiteX61" fmla="*/ 580104 w 2324341"/>
                  <a:gd name="connsiteY61" fmla="*/ 2025446 h 2113936"/>
                  <a:gd name="connsiteX62" fmla="*/ 550607 w 2324341"/>
                  <a:gd name="connsiteY62" fmla="*/ 2015613 h 2113936"/>
                  <a:gd name="connsiteX63" fmla="*/ 521110 w 2324341"/>
                  <a:gd name="connsiteY63" fmla="*/ 1995949 h 2113936"/>
                  <a:gd name="connsiteX64" fmla="*/ 481781 w 2324341"/>
                  <a:gd name="connsiteY64" fmla="*/ 1976284 h 2113936"/>
                  <a:gd name="connsiteX65" fmla="*/ 383458 w 2324341"/>
                  <a:gd name="connsiteY65" fmla="*/ 1917291 h 2113936"/>
                  <a:gd name="connsiteX66" fmla="*/ 294968 w 2324341"/>
                  <a:gd name="connsiteY66" fmla="*/ 1868129 h 2113936"/>
                  <a:gd name="connsiteX67" fmla="*/ 265471 w 2324341"/>
                  <a:gd name="connsiteY67" fmla="*/ 1858297 h 2113936"/>
                  <a:gd name="connsiteX68" fmla="*/ 186813 w 2324341"/>
                  <a:gd name="connsiteY68" fmla="*/ 1809136 h 2113936"/>
                  <a:gd name="connsiteX69" fmla="*/ 127820 w 2324341"/>
                  <a:gd name="connsiteY69" fmla="*/ 1769807 h 2113936"/>
                  <a:gd name="connsiteX70" fmla="*/ 108155 w 2324341"/>
                  <a:gd name="connsiteY70" fmla="*/ 1740310 h 2113936"/>
                  <a:gd name="connsiteX71" fmla="*/ 98323 w 2324341"/>
                  <a:gd name="connsiteY71" fmla="*/ 1710813 h 2113936"/>
                  <a:gd name="connsiteX72" fmla="*/ 68826 w 2324341"/>
                  <a:gd name="connsiteY72" fmla="*/ 1671484 h 2113936"/>
                  <a:gd name="connsiteX73" fmla="*/ 29497 w 2324341"/>
                  <a:gd name="connsiteY73" fmla="*/ 1602658 h 2113936"/>
                  <a:gd name="connsiteX74" fmla="*/ 19665 w 2324341"/>
                  <a:gd name="connsiteY74" fmla="*/ 1543665 h 2113936"/>
                  <a:gd name="connsiteX75" fmla="*/ 9833 w 2324341"/>
                  <a:gd name="connsiteY75" fmla="*/ 1504336 h 2113936"/>
                  <a:gd name="connsiteX76" fmla="*/ 0 w 2324341"/>
                  <a:gd name="connsiteY76" fmla="*/ 1455175 h 2113936"/>
                  <a:gd name="connsiteX77" fmla="*/ 9833 w 2324341"/>
                  <a:gd name="connsiteY77" fmla="*/ 1307691 h 2113936"/>
                  <a:gd name="connsiteX78" fmla="*/ 39329 w 2324341"/>
                  <a:gd name="connsiteY78" fmla="*/ 1238865 h 2113936"/>
                  <a:gd name="connsiteX79" fmla="*/ 78658 w 2324341"/>
                  <a:gd name="connsiteY79" fmla="*/ 1170039 h 2113936"/>
                  <a:gd name="connsiteX80" fmla="*/ 108155 w 2324341"/>
                  <a:gd name="connsiteY80" fmla="*/ 1101213 h 2113936"/>
                  <a:gd name="connsiteX81" fmla="*/ 117987 w 2324341"/>
                  <a:gd name="connsiteY81" fmla="*/ 1071717 h 2113936"/>
                  <a:gd name="connsiteX82" fmla="*/ 147484 w 2324341"/>
                  <a:gd name="connsiteY82" fmla="*/ 1052052 h 2113936"/>
                  <a:gd name="connsiteX83" fmla="*/ 167149 w 2324341"/>
                  <a:gd name="connsiteY83" fmla="*/ 1022555 h 2113936"/>
                  <a:gd name="connsiteX84" fmla="*/ 255639 w 2324341"/>
                  <a:gd name="connsiteY84" fmla="*/ 943897 h 2113936"/>
                  <a:gd name="connsiteX85" fmla="*/ 304800 w 2324341"/>
                  <a:gd name="connsiteY85" fmla="*/ 884904 h 2113936"/>
                  <a:gd name="connsiteX86" fmla="*/ 334297 w 2324341"/>
                  <a:gd name="connsiteY86" fmla="*/ 875071 h 2113936"/>
                  <a:gd name="connsiteX87" fmla="*/ 393291 w 2324341"/>
                  <a:gd name="connsiteY87" fmla="*/ 825910 h 2113936"/>
                  <a:gd name="connsiteX88" fmla="*/ 422787 w 2324341"/>
                  <a:gd name="connsiteY88" fmla="*/ 796413 h 2113936"/>
                  <a:gd name="connsiteX89" fmla="*/ 481781 w 2324341"/>
                  <a:gd name="connsiteY89" fmla="*/ 757084 h 2113936"/>
                  <a:gd name="connsiteX90" fmla="*/ 540775 w 2324341"/>
                  <a:gd name="connsiteY90" fmla="*/ 717755 h 2113936"/>
                  <a:gd name="connsiteX91" fmla="*/ 609600 w 2324341"/>
                  <a:gd name="connsiteY91" fmla="*/ 668594 h 2113936"/>
                  <a:gd name="connsiteX92" fmla="*/ 648929 w 2324341"/>
                  <a:gd name="connsiteY92" fmla="*/ 658762 h 2113936"/>
                  <a:gd name="connsiteX93" fmla="*/ 707923 w 2324341"/>
                  <a:gd name="connsiteY93" fmla="*/ 639097 h 2113936"/>
                  <a:gd name="connsiteX94" fmla="*/ 766916 w 2324341"/>
                  <a:gd name="connsiteY94" fmla="*/ 589936 h 2113936"/>
                  <a:gd name="connsiteX95" fmla="*/ 845575 w 2324341"/>
                  <a:gd name="connsiteY95" fmla="*/ 530942 h 2113936"/>
                  <a:gd name="connsiteX96" fmla="*/ 914400 w 2324341"/>
                  <a:gd name="connsiteY96" fmla="*/ 481781 h 2113936"/>
                  <a:gd name="connsiteX97" fmla="*/ 943897 w 2324341"/>
                  <a:gd name="connsiteY97" fmla="*/ 462117 h 2113936"/>
                  <a:gd name="connsiteX98" fmla="*/ 973394 w 2324341"/>
                  <a:gd name="connsiteY98" fmla="*/ 452284 h 2113936"/>
                  <a:gd name="connsiteX99" fmla="*/ 1032387 w 2324341"/>
                  <a:gd name="connsiteY99" fmla="*/ 412955 h 2113936"/>
                  <a:gd name="connsiteX100" fmla="*/ 1061884 w 2324341"/>
                  <a:gd name="connsiteY100" fmla="*/ 393291 h 2113936"/>
                  <a:gd name="connsiteX101" fmla="*/ 1042220 w 2324341"/>
                  <a:gd name="connsiteY101" fmla="*/ 373626 h 21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324341" h="2113936">
                    <a:moveTo>
                      <a:pt x="1042220" y="373626"/>
                    </a:moveTo>
                    <a:lnTo>
                      <a:pt x="1042220" y="373626"/>
                    </a:lnTo>
                    <a:cubicBezTo>
                      <a:pt x="1065212" y="365004"/>
                      <a:pt x="1125739" y="349101"/>
                      <a:pt x="1150375" y="324465"/>
                    </a:cubicBezTo>
                    <a:cubicBezTo>
                      <a:pt x="1197464" y="277376"/>
                      <a:pt x="1135538" y="306946"/>
                      <a:pt x="1209368" y="275304"/>
                    </a:cubicBezTo>
                    <a:cubicBezTo>
                      <a:pt x="1235077" y="264286"/>
                      <a:pt x="1250464" y="263958"/>
                      <a:pt x="1278194" y="255639"/>
                    </a:cubicBezTo>
                    <a:cubicBezTo>
                      <a:pt x="1298048" y="249683"/>
                      <a:pt x="1337187" y="235975"/>
                      <a:pt x="1337187" y="235975"/>
                    </a:cubicBezTo>
                    <a:cubicBezTo>
                      <a:pt x="1362638" y="210524"/>
                      <a:pt x="1390396" y="178909"/>
                      <a:pt x="1425678" y="167149"/>
                    </a:cubicBezTo>
                    <a:lnTo>
                      <a:pt x="1455175" y="157317"/>
                    </a:lnTo>
                    <a:cubicBezTo>
                      <a:pt x="1465007" y="150762"/>
                      <a:pt x="1473873" y="142451"/>
                      <a:pt x="1484671" y="137652"/>
                    </a:cubicBezTo>
                    <a:cubicBezTo>
                      <a:pt x="1503613" y="129233"/>
                      <a:pt x="1543665" y="117988"/>
                      <a:pt x="1543665" y="117988"/>
                    </a:cubicBezTo>
                    <a:cubicBezTo>
                      <a:pt x="1553497" y="111433"/>
                      <a:pt x="1564084" y="105888"/>
                      <a:pt x="1573162" y="98323"/>
                    </a:cubicBezTo>
                    <a:cubicBezTo>
                      <a:pt x="1607097" y="70043"/>
                      <a:pt x="1611948" y="46065"/>
                      <a:pt x="1661652" y="29497"/>
                    </a:cubicBezTo>
                    <a:cubicBezTo>
                      <a:pt x="1733465" y="5560"/>
                      <a:pt x="1700536" y="14861"/>
                      <a:pt x="1759975" y="0"/>
                    </a:cubicBezTo>
                    <a:cubicBezTo>
                      <a:pt x="1832078" y="3278"/>
                      <a:pt x="1904319" y="4297"/>
                      <a:pt x="1976284" y="9833"/>
                    </a:cubicBezTo>
                    <a:cubicBezTo>
                      <a:pt x="1989757" y="10869"/>
                      <a:pt x="2002422" y="16734"/>
                      <a:pt x="2015613" y="19665"/>
                    </a:cubicBezTo>
                    <a:cubicBezTo>
                      <a:pt x="2031927" y="23290"/>
                      <a:pt x="2048388" y="26220"/>
                      <a:pt x="2064775" y="29497"/>
                    </a:cubicBezTo>
                    <a:cubicBezTo>
                      <a:pt x="2143435" y="81940"/>
                      <a:pt x="2048384" y="13107"/>
                      <a:pt x="2113936" y="78658"/>
                    </a:cubicBezTo>
                    <a:cubicBezTo>
                      <a:pt x="2122292" y="87014"/>
                      <a:pt x="2133601" y="91768"/>
                      <a:pt x="2143433" y="98323"/>
                    </a:cubicBezTo>
                    <a:cubicBezTo>
                      <a:pt x="2146710" y="114710"/>
                      <a:pt x="2147397" y="131836"/>
                      <a:pt x="2153265" y="147484"/>
                    </a:cubicBezTo>
                    <a:cubicBezTo>
                      <a:pt x="2157414" y="158549"/>
                      <a:pt x="2169192" y="165771"/>
                      <a:pt x="2172929" y="176981"/>
                    </a:cubicBezTo>
                    <a:cubicBezTo>
                      <a:pt x="2179233" y="195894"/>
                      <a:pt x="2179484" y="216310"/>
                      <a:pt x="2182762" y="235975"/>
                    </a:cubicBezTo>
                    <a:cubicBezTo>
                      <a:pt x="2177394" y="348694"/>
                      <a:pt x="2188638" y="396640"/>
                      <a:pt x="2163097" y="481781"/>
                    </a:cubicBezTo>
                    <a:cubicBezTo>
                      <a:pt x="2157141" y="501635"/>
                      <a:pt x="2154931" y="523528"/>
                      <a:pt x="2143433" y="540775"/>
                    </a:cubicBezTo>
                    <a:cubicBezTo>
                      <a:pt x="2073146" y="646199"/>
                      <a:pt x="2182615" y="486183"/>
                      <a:pt x="2094271" y="599768"/>
                    </a:cubicBezTo>
                    <a:cubicBezTo>
                      <a:pt x="2079761" y="618424"/>
                      <a:pt x="2054942" y="658762"/>
                      <a:pt x="2054942" y="658762"/>
                    </a:cubicBezTo>
                    <a:cubicBezTo>
                      <a:pt x="2022414" y="756346"/>
                      <a:pt x="2076990" y="607275"/>
                      <a:pt x="2015613" y="717755"/>
                    </a:cubicBezTo>
                    <a:cubicBezTo>
                      <a:pt x="2005547" y="735875"/>
                      <a:pt x="2005219" y="758209"/>
                      <a:pt x="1995949" y="776749"/>
                    </a:cubicBezTo>
                    <a:cubicBezTo>
                      <a:pt x="1971649" y="825348"/>
                      <a:pt x="1980919" y="802173"/>
                      <a:pt x="1966452" y="845575"/>
                    </a:cubicBezTo>
                    <a:cubicBezTo>
                      <a:pt x="1969729" y="884904"/>
                      <a:pt x="1969796" y="924634"/>
                      <a:pt x="1976284" y="963562"/>
                    </a:cubicBezTo>
                    <a:cubicBezTo>
                      <a:pt x="1979692" y="984008"/>
                      <a:pt x="1976285" y="1016000"/>
                      <a:pt x="1995949" y="1022555"/>
                    </a:cubicBezTo>
                    <a:lnTo>
                      <a:pt x="2025445" y="1032388"/>
                    </a:lnTo>
                    <a:cubicBezTo>
                      <a:pt x="2045110" y="1052052"/>
                      <a:pt x="2075645" y="1064998"/>
                      <a:pt x="2084439" y="1091381"/>
                    </a:cubicBezTo>
                    <a:cubicBezTo>
                      <a:pt x="2098008" y="1132089"/>
                      <a:pt x="2085647" y="1115129"/>
                      <a:pt x="2123768" y="1140542"/>
                    </a:cubicBezTo>
                    <a:cubicBezTo>
                      <a:pt x="2127045" y="1150374"/>
                      <a:pt x="2127851" y="1161415"/>
                      <a:pt x="2133600" y="1170039"/>
                    </a:cubicBezTo>
                    <a:cubicBezTo>
                      <a:pt x="2148742" y="1192751"/>
                      <a:pt x="2170828" y="1204690"/>
                      <a:pt x="2192594" y="1219200"/>
                    </a:cubicBezTo>
                    <a:cubicBezTo>
                      <a:pt x="2195871" y="1229032"/>
                      <a:pt x="2197393" y="1239637"/>
                      <a:pt x="2202426" y="1248697"/>
                    </a:cubicBezTo>
                    <a:cubicBezTo>
                      <a:pt x="2213904" y="1269357"/>
                      <a:pt x="2241755" y="1307691"/>
                      <a:pt x="2241755" y="1307691"/>
                    </a:cubicBezTo>
                    <a:cubicBezTo>
                      <a:pt x="2256615" y="1367133"/>
                      <a:pt x="2247312" y="1334194"/>
                      <a:pt x="2271252" y="1406013"/>
                    </a:cubicBezTo>
                    <a:cubicBezTo>
                      <a:pt x="2274529" y="1415845"/>
                      <a:pt x="2275335" y="1426887"/>
                      <a:pt x="2281084" y="1435510"/>
                    </a:cubicBezTo>
                    <a:lnTo>
                      <a:pt x="2300749" y="1465007"/>
                    </a:lnTo>
                    <a:cubicBezTo>
                      <a:pt x="2331672" y="1557777"/>
                      <a:pt x="2329186" y="1525214"/>
                      <a:pt x="2310581" y="1661652"/>
                    </a:cubicBezTo>
                    <a:cubicBezTo>
                      <a:pt x="2306167" y="1694023"/>
                      <a:pt x="2297986" y="1743073"/>
                      <a:pt x="2271252" y="1769807"/>
                    </a:cubicBezTo>
                    <a:cubicBezTo>
                      <a:pt x="2262896" y="1778163"/>
                      <a:pt x="2250833" y="1781906"/>
                      <a:pt x="2241755" y="1789471"/>
                    </a:cubicBezTo>
                    <a:cubicBezTo>
                      <a:pt x="2231073" y="1798373"/>
                      <a:pt x="2223234" y="1810431"/>
                      <a:pt x="2212258" y="1818968"/>
                    </a:cubicBezTo>
                    <a:cubicBezTo>
                      <a:pt x="2195371" y="1832102"/>
                      <a:pt x="2153439" y="1864832"/>
                      <a:pt x="2123768" y="1868129"/>
                    </a:cubicBezTo>
                    <a:cubicBezTo>
                      <a:pt x="2074799" y="1873570"/>
                      <a:pt x="2025429" y="1874452"/>
                      <a:pt x="1976284" y="1877962"/>
                    </a:cubicBezTo>
                    <a:lnTo>
                      <a:pt x="1848465" y="1887794"/>
                    </a:lnTo>
                    <a:cubicBezTo>
                      <a:pt x="1820400" y="1893407"/>
                      <a:pt x="1787743" y="1899128"/>
                      <a:pt x="1759975" y="1907458"/>
                    </a:cubicBezTo>
                    <a:cubicBezTo>
                      <a:pt x="1740121" y="1913414"/>
                      <a:pt x="1720646" y="1920568"/>
                      <a:pt x="1700981" y="1927123"/>
                    </a:cubicBezTo>
                    <a:cubicBezTo>
                      <a:pt x="1691149" y="1930400"/>
                      <a:pt x="1681785" y="1935810"/>
                      <a:pt x="1671484" y="1936955"/>
                    </a:cubicBezTo>
                    <a:lnTo>
                      <a:pt x="1582994" y="1946788"/>
                    </a:lnTo>
                    <a:cubicBezTo>
                      <a:pt x="1563329" y="1959898"/>
                      <a:pt x="1546421" y="1978643"/>
                      <a:pt x="1524000" y="1986117"/>
                    </a:cubicBezTo>
                    <a:cubicBezTo>
                      <a:pt x="1514168" y="1989394"/>
                      <a:pt x="1503564" y="1990916"/>
                      <a:pt x="1494504" y="1995949"/>
                    </a:cubicBezTo>
                    <a:cubicBezTo>
                      <a:pt x="1415860" y="2039640"/>
                      <a:pt x="1461272" y="2027046"/>
                      <a:pt x="1396181" y="2054942"/>
                    </a:cubicBezTo>
                    <a:cubicBezTo>
                      <a:pt x="1365371" y="2068146"/>
                      <a:pt x="1343055" y="2068713"/>
                      <a:pt x="1307691" y="2074607"/>
                    </a:cubicBezTo>
                    <a:cubicBezTo>
                      <a:pt x="1297859" y="2081162"/>
                      <a:pt x="1289055" y="2089616"/>
                      <a:pt x="1278194" y="2094271"/>
                    </a:cubicBezTo>
                    <a:cubicBezTo>
                      <a:pt x="1255010" y="2104207"/>
                      <a:pt x="1185996" y="2111656"/>
                      <a:pt x="1170039" y="2113936"/>
                    </a:cubicBezTo>
                    <a:cubicBezTo>
                      <a:pt x="1055329" y="2110659"/>
                      <a:pt x="940360" y="2112478"/>
                      <a:pt x="825910" y="2104104"/>
                    </a:cubicBezTo>
                    <a:cubicBezTo>
                      <a:pt x="805237" y="2102591"/>
                      <a:pt x="786581" y="2090994"/>
                      <a:pt x="766916" y="2084439"/>
                    </a:cubicBezTo>
                    <a:lnTo>
                      <a:pt x="737420" y="2074607"/>
                    </a:lnTo>
                    <a:cubicBezTo>
                      <a:pt x="685939" y="2057447"/>
                      <a:pt x="718180" y="2066240"/>
                      <a:pt x="639097" y="2054942"/>
                    </a:cubicBezTo>
                    <a:cubicBezTo>
                      <a:pt x="564961" y="2030231"/>
                      <a:pt x="656337" y="2063563"/>
                      <a:pt x="580104" y="2025446"/>
                    </a:cubicBezTo>
                    <a:cubicBezTo>
                      <a:pt x="570834" y="2020811"/>
                      <a:pt x="559877" y="2020248"/>
                      <a:pt x="550607" y="2015613"/>
                    </a:cubicBezTo>
                    <a:cubicBezTo>
                      <a:pt x="540038" y="2010328"/>
                      <a:pt x="531370" y="2001812"/>
                      <a:pt x="521110" y="1995949"/>
                    </a:cubicBezTo>
                    <a:cubicBezTo>
                      <a:pt x="508384" y="1988677"/>
                      <a:pt x="494349" y="1983825"/>
                      <a:pt x="481781" y="1976284"/>
                    </a:cubicBezTo>
                    <a:cubicBezTo>
                      <a:pt x="363145" y="1905102"/>
                      <a:pt x="473351" y="1962236"/>
                      <a:pt x="383458" y="1917291"/>
                    </a:cubicBezTo>
                    <a:cubicBezTo>
                      <a:pt x="339305" y="1873137"/>
                      <a:pt x="367153" y="1892191"/>
                      <a:pt x="294968" y="1868129"/>
                    </a:cubicBezTo>
                    <a:lnTo>
                      <a:pt x="265471" y="1858297"/>
                    </a:lnTo>
                    <a:cubicBezTo>
                      <a:pt x="194157" y="1786980"/>
                      <a:pt x="286125" y="1871205"/>
                      <a:pt x="186813" y="1809136"/>
                    </a:cubicBezTo>
                    <a:cubicBezTo>
                      <a:pt x="102638" y="1756527"/>
                      <a:pt x="205799" y="1795800"/>
                      <a:pt x="127820" y="1769807"/>
                    </a:cubicBezTo>
                    <a:cubicBezTo>
                      <a:pt x="121265" y="1759975"/>
                      <a:pt x="113440" y="1750879"/>
                      <a:pt x="108155" y="1740310"/>
                    </a:cubicBezTo>
                    <a:cubicBezTo>
                      <a:pt x="103520" y="1731040"/>
                      <a:pt x="103465" y="1719812"/>
                      <a:pt x="98323" y="1710813"/>
                    </a:cubicBezTo>
                    <a:cubicBezTo>
                      <a:pt x="90193" y="1696585"/>
                      <a:pt x="78351" y="1684819"/>
                      <a:pt x="68826" y="1671484"/>
                    </a:cubicBezTo>
                    <a:cubicBezTo>
                      <a:pt x="45664" y="1639058"/>
                      <a:pt x="48700" y="1641064"/>
                      <a:pt x="29497" y="1602658"/>
                    </a:cubicBezTo>
                    <a:cubicBezTo>
                      <a:pt x="26220" y="1582994"/>
                      <a:pt x="23575" y="1563213"/>
                      <a:pt x="19665" y="1543665"/>
                    </a:cubicBezTo>
                    <a:cubicBezTo>
                      <a:pt x="17015" y="1530414"/>
                      <a:pt x="12764" y="1517527"/>
                      <a:pt x="9833" y="1504336"/>
                    </a:cubicBezTo>
                    <a:cubicBezTo>
                      <a:pt x="6208" y="1488022"/>
                      <a:pt x="3278" y="1471562"/>
                      <a:pt x="0" y="1455175"/>
                    </a:cubicBezTo>
                    <a:cubicBezTo>
                      <a:pt x="3278" y="1406014"/>
                      <a:pt x="4675" y="1356691"/>
                      <a:pt x="9833" y="1307691"/>
                    </a:cubicBezTo>
                    <a:cubicBezTo>
                      <a:pt x="14521" y="1263151"/>
                      <a:pt x="19174" y="1274137"/>
                      <a:pt x="39329" y="1238865"/>
                    </a:cubicBezTo>
                    <a:cubicBezTo>
                      <a:pt x="89227" y="1151543"/>
                      <a:pt x="30750" y="1241904"/>
                      <a:pt x="78658" y="1170039"/>
                    </a:cubicBezTo>
                    <a:cubicBezTo>
                      <a:pt x="99123" y="1088186"/>
                      <a:pt x="74205" y="1169115"/>
                      <a:pt x="108155" y="1101213"/>
                    </a:cubicBezTo>
                    <a:cubicBezTo>
                      <a:pt x="112790" y="1091943"/>
                      <a:pt x="111513" y="1079810"/>
                      <a:pt x="117987" y="1071717"/>
                    </a:cubicBezTo>
                    <a:cubicBezTo>
                      <a:pt x="125369" y="1062489"/>
                      <a:pt x="137652" y="1058607"/>
                      <a:pt x="147484" y="1052052"/>
                    </a:cubicBezTo>
                    <a:cubicBezTo>
                      <a:pt x="154039" y="1042220"/>
                      <a:pt x="158793" y="1030911"/>
                      <a:pt x="167149" y="1022555"/>
                    </a:cubicBezTo>
                    <a:cubicBezTo>
                      <a:pt x="226259" y="963445"/>
                      <a:pt x="173051" y="1067777"/>
                      <a:pt x="255639" y="943897"/>
                    </a:cubicBezTo>
                    <a:cubicBezTo>
                      <a:pt x="270149" y="922132"/>
                      <a:pt x="282089" y="900045"/>
                      <a:pt x="304800" y="884904"/>
                    </a:cubicBezTo>
                    <a:cubicBezTo>
                      <a:pt x="313424" y="879155"/>
                      <a:pt x="324465" y="878349"/>
                      <a:pt x="334297" y="875071"/>
                    </a:cubicBezTo>
                    <a:cubicBezTo>
                      <a:pt x="405625" y="779968"/>
                      <a:pt x="325724" y="870955"/>
                      <a:pt x="393291" y="825910"/>
                    </a:cubicBezTo>
                    <a:cubicBezTo>
                      <a:pt x="404860" y="818197"/>
                      <a:pt x="411811" y="804950"/>
                      <a:pt x="422787" y="796413"/>
                    </a:cubicBezTo>
                    <a:cubicBezTo>
                      <a:pt x="441442" y="781903"/>
                      <a:pt x="481781" y="757084"/>
                      <a:pt x="481781" y="757084"/>
                    </a:cubicBezTo>
                    <a:cubicBezTo>
                      <a:pt x="520045" y="699689"/>
                      <a:pt x="477283" y="749501"/>
                      <a:pt x="540775" y="717755"/>
                    </a:cubicBezTo>
                    <a:cubicBezTo>
                      <a:pt x="560917" y="707684"/>
                      <a:pt x="587122" y="678227"/>
                      <a:pt x="609600" y="668594"/>
                    </a:cubicBezTo>
                    <a:cubicBezTo>
                      <a:pt x="622021" y="663271"/>
                      <a:pt x="635986" y="662645"/>
                      <a:pt x="648929" y="658762"/>
                    </a:cubicBezTo>
                    <a:cubicBezTo>
                      <a:pt x="668783" y="652806"/>
                      <a:pt x="707923" y="639097"/>
                      <a:pt x="707923" y="639097"/>
                    </a:cubicBezTo>
                    <a:cubicBezTo>
                      <a:pt x="774604" y="550190"/>
                      <a:pt x="702290" y="631062"/>
                      <a:pt x="766916" y="589936"/>
                    </a:cubicBezTo>
                    <a:cubicBezTo>
                      <a:pt x="794567" y="572340"/>
                      <a:pt x="818305" y="549122"/>
                      <a:pt x="845575" y="530942"/>
                    </a:cubicBezTo>
                    <a:cubicBezTo>
                      <a:pt x="915101" y="484591"/>
                      <a:pt x="829013" y="542771"/>
                      <a:pt x="914400" y="481781"/>
                    </a:cubicBezTo>
                    <a:cubicBezTo>
                      <a:pt x="924016" y="474913"/>
                      <a:pt x="933328" y="467402"/>
                      <a:pt x="943897" y="462117"/>
                    </a:cubicBezTo>
                    <a:cubicBezTo>
                      <a:pt x="953167" y="457482"/>
                      <a:pt x="964334" y="457317"/>
                      <a:pt x="973394" y="452284"/>
                    </a:cubicBezTo>
                    <a:cubicBezTo>
                      <a:pt x="994053" y="440806"/>
                      <a:pt x="1012723" y="426065"/>
                      <a:pt x="1032387" y="412955"/>
                    </a:cubicBezTo>
                    <a:cubicBezTo>
                      <a:pt x="1042219" y="406400"/>
                      <a:pt x="1051315" y="398576"/>
                      <a:pt x="1061884" y="393291"/>
                    </a:cubicBezTo>
                    <a:lnTo>
                      <a:pt x="1042220" y="373626"/>
                    </a:lnTo>
                    <a:close/>
                  </a:path>
                </a:pathLst>
              </a:custGeom>
              <a:noFill/>
              <a:ln w="152400" cap="flat" cmpd="sng" algn="ctr">
                <a:solidFill>
                  <a:srgbClr val="6666FF"/>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808080"/>
                  </a:solidFill>
                  <a:latin typeface="Gill Sans MT" panose="020B0502020104020203" pitchFamily="34" charset="0"/>
                  <a:ea typeface="ヒラギノ角ゴ ProN W3"/>
                  <a:cs typeface="ヒラギノ角ゴ ProN W3"/>
                </a:endParaRPr>
              </a:p>
            </p:txBody>
          </p:sp>
          <p:sp>
            <p:nvSpPr>
              <p:cNvPr id="47" name="Oval 46"/>
              <p:cNvSpPr/>
              <p:nvPr/>
            </p:nvSpPr>
            <p:spPr>
              <a:xfrm>
                <a:off x="9454728" y="4444752"/>
                <a:ext cx="604937" cy="598103"/>
              </a:xfrm>
              <a:prstGeom prst="ellipse">
                <a:avLst/>
              </a:prstGeom>
              <a:solidFill>
                <a:schemeClr val="tx1"/>
              </a:solidFill>
              <a:ln w="25400" cap="flat" cmpd="sng" algn="ctr">
                <a:solidFill>
                  <a:srgbClr val="808080">
                    <a:shade val="50000"/>
                  </a:srgbClr>
                </a:solidFill>
                <a:prstDash val="solid"/>
              </a:ln>
              <a:effectLst/>
            </p:spPr>
            <p:txBody>
              <a:bodyPr lIns="130046" tIns="65023" rIns="130046" bIns="65023" rtlCol="0" anchor="ctr"/>
              <a:lstStyle/>
              <a:p>
                <a:pPr defTabSz="642915" eaLnBrk="1" fontAlgn="auto" hangingPunct="1">
                  <a:spcBef>
                    <a:spcPts val="0"/>
                  </a:spcBef>
                  <a:spcAft>
                    <a:spcPts val="0"/>
                  </a:spcAft>
                  <a:defRPr/>
                </a:pPr>
                <a:endParaRPr lang="en-GB" sz="1300" b="0" kern="0">
                  <a:solidFill>
                    <a:srgbClr val="FFFFFF"/>
                  </a:solidFill>
                  <a:latin typeface="Gill Sans MT" panose="020B0502020104020203" pitchFamily="34" charset="0"/>
                  <a:ea typeface="ヒラギノ角ゴ ProN W3"/>
                  <a:cs typeface="ヒラギノ角ゴ ProN W3"/>
                </a:endParaRPr>
              </a:p>
            </p:txBody>
          </p:sp>
        </p:grpSp>
      </p:grpSp>
      <p:cxnSp>
        <p:nvCxnSpPr>
          <p:cNvPr id="5" name="Straight Arrow Connector 4"/>
          <p:cNvCxnSpPr/>
          <p:nvPr/>
        </p:nvCxnSpPr>
        <p:spPr bwMode="auto">
          <a:xfrm flipV="1">
            <a:off x="5185139" y="4149080"/>
            <a:ext cx="1403085" cy="1604400"/>
          </a:xfrm>
          <a:prstGeom prst="straightConnector1">
            <a:avLst/>
          </a:prstGeom>
          <a:solidFill>
            <a:schemeClr val="accent1"/>
          </a:solidFill>
          <a:ln w="5715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 name="TextBox 8"/>
          <p:cNvSpPr txBox="1"/>
          <p:nvPr/>
        </p:nvSpPr>
        <p:spPr>
          <a:xfrm>
            <a:off x="4560874" y="5838363"/>
            <a:ext cx="2099358" cy="830997"/>
          </a:xfrm>
          <a:prstGeom prst="rect">
            <a:avLst/>
          </a:prstGeom>
          <a:noFill/>
        </p:spPr>
        <p:txBody>
          <a:bodyPr wrap="square" rtlCol="0">
            <a:spAutoFit/>
          </a:bodyPr>
          <a:lstStyle/>
          <a:p>
            <a:pPr algn="l"/>
            <a:r>
              <a:rPr lang="en-GB" sz="2400" b="0" dirty="0"/>
              <a:t>Bible, creeds, BCP</a:t>
            </a:r>
          </a:p>
        </p:txBody>
      </p:sp>
      <p:sp>
        <p:nvSpPr>
          <p:cNvPr id="13" name="TextBox 12"/>
          <p:cNvSpPr txBox="1"/>
          <p:nvPr/>
        </p:nvSpPr>
        <p:spPr>
          <a:xfrm rot="20685684">
            <a:off x="1710467" y="3082895"/>
            <a:ext cx="1095172" cy="584775"/>
          </a:xfrm>
          <a:prstGeom prst="rect">
            <a:avLst/>
          </a:prstGeom>
          <a:noFill/>
        </p:spPr>
        <p:txBody>
          <a:bodyPr wrap="none" rtlCol="0">
            <a:spAutoFit/>
          </a:bodyPr>
          <a:lstStyle/>
          <a:p>
            <a:r>
              <a:rPr lang="en-GB" dirty="0"/>
              <a:t>BCP</a:t>
            </a:r>
          </a:p>
        </p:txBody>
      </p:sp>
      <p:sp>
        <p:nvSpPr>
          <p:cNvPr id="14" name="TextBox 13"/>
          <p:cNvSpPr txBox="1"/>
          <p:nvPr/>
        </p:nvSpPr>
        <p:spPr>
          <a:xfrm rot="441377">
            <a:off x="2343703" y="3741809"/>
            <a:ext cx="1039067" cy="646331"/>
          </a:xfrm>
          <a:prstGeom prst="rect">
            <a:avLst/>
          </a:prstGeom>
          <a:noFill/>
        </p:spPr>
        <p:txBody>
          <a:bodyPr wrap="none" rtlCol="0">
            <a:spAutoFit/>
          </a:bodyPr>
          <a:lstStyle/>
          <a:p>
            <a:r>
              <a:rPr lang="en-GB" sz="3600" dirty="0"/>
              <a:t>CW</a:t>
            </a:r>
          </a:p>
        </p:txBody>
      </p:sp>
      <p:sp>
        <p:nvSpPr>
          <p:cNvPr id="15" name="TextBox 14"/>
          <p:cNvSpPr txBox="1"/>
          <p:nvPr/>
        </p:nvSpPr>
        <p:spPr>
          <a:xfrm rot="668455">
            <a:off x="1321949" y="4391238"/>
            <a:ext cx="1872208" cy="954107"/>
          </a:xfrm>
          <a:prstGeom prst="rect">
            <a:avLst/>
          </a:prstGeom>
          <a:noFill/>
        </p:spPr>
        <p:txBody>
          <a:bodyPr wrap="square" rtlCol="0">
            <a:spAutoFit/>
          </a:bodyPr>
          <a:lstStyle/>
          <a:p>
            <a:r>
              <a:rPr lang="en-GB" sz="2800" b="0" dirty="0"/>
              <a:t>Other ‘allowed’</a:t>
            </a:r>
          </a:p>
        </p:txBody>
      </p:sp>
      <p:sp>
        <p:nvSpPr>
          <p:cNvPr id="22" name="Rectangle 3">
            <a:extLst>
              <a:ext uri="{FF2B5EF4-FFF2-40B4-BE49-F238E27FC236}">
                <a16:creationId xmlns:a16="http://schemas.microsoft.com/office/drawing/2014/main" id="{112BC4E9-B9B5-108C-3333-AEDA4263B451}"/>
              </a:ext>
            </a:extLst>
          </p:cNvPr>
          <p:cNvSpPr>
            <a:spLocks/>
          </p:cNvSpPr>
          <p:nvPr/>
        </p:nvSpPr>
        <p:spPr bwMode="auto">
          <a:xfrm>
            <a:off x="947563" y="457225"/>
            <a:ext cx="3048373" cy="523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none" lIns="0" tIns="0" rIns="0" bIns="0" anchor="ctr">
            <a:spAutoFit/>
          </a:bodyPr>
          <a:lstStyle/>
          <a:p>
            <a:r>
              <a:rPr lang="en-US" sz="3400" dirty="0">
                <a:latin typeface="Verdana" panose="020B0604030504040204" pitchFamily="34" charset="0"/>
                <a:ea typeface="Verdana" panose="020B0604030504040204" pitchFamily="34" charset="0"/>
                <a:cs typeface="Verdana" panose="020B0604030504040204" pitchFamily="34" charset="0"/>
              </a:rPr>
              <a:t>Bounded set</a:t>
            </a:r>
          </a:p>
        </p:txBody>
      </p:sp>
      <p:sp>
        <p:nvSpPr>
          <p:cNvPr id="24" name="TextBox 23">
            <a:extLst>
              <a:ext uri="{FF2B5EF4-FFF2-40B4-BE49-F238E27FC236}">
                <a16:creationId xmlns:a16="http://schemas.microsoft.com/office/drawing/2014/main" id="{6300F3CB-0A76-4A3D-ED44-58F594B26EC5}"/>
              </a:ext>
            </a:extLst>
          </p:cNvPr>
          <p:cNvSpPr txBox="1"/>
          <p:nvPr/>
        </p:nvSpPr>
        <p:spPr>
          <a:xfrm>
            <a:off x="4466647" y="393939"/>
            <a:ext cx="4572000" cy="584775"/>
          </a:xfrm>
          <a:prstGeom prst="rect">
            <a:avLst/>
          </a:prstGeom>
          <a:noFill/>
        </p:spPr>
        <p:txBody>
          <a:bodyPr wrap="square">
            <a:spAutoFit/>
          </a:bodyPr>
          <a:lstStyle/>
          <a:p>
            <a:r>
              <a:rPr lang="en-US" sz="3200" dirty="0" err="1">
                <a:latin typeface="Verdana" panose="020B0604030504040204" pitchFamily="34" charset="0"/>
                <a:ea typeface="Verdana" panose="020B0604030504040204" pitchFamily="34" charset="0"/>
                <a:cs typeface="Verdana" panose="020B0604030504040204" pitchFamily="34" charset="0"/>
              </a:rPr>
              <a:t>Centred</a:t>
            </a:r>
            <a:r>
              <a:rPr lang="en-US" sz="3200" dirty="0">
                <a:latin typeface="Verdana" panose="020B0604030504040204" pitchFamily="34" charset="0"/>
                <a:ea typeface="Verdana" panose="020B0604030504040204" pitchFamily="34" charset="0"/>
                <a:cs typeface="Verdana" panose="020B0604030504040204" pitchFamily="34" charset="0"/>
              </a:rPr>
              <a:t> set</a:t>
            </a:r>
          </a:p>
        </p:txBody>
      </p:sp>
    </p:spTree>
    <p:extLst>
      <p:ext uri="{BB962C8B-B14F-4D97-AF65-F5344CB8AC3E}">
        <p14:creationId xmlns:p14="http://schemas.microsoft.com/office/powerpoint/2010/main" val="13802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8001000" cy="838200"/>
          </a:xfrm>
        </p:spPr>
        <p:txBody>
          <a:bodyPr/>
          <a:lstStyle/>
          <a:p>
            <a:r>
              <a:rPr lang="en-US" dirty="0"/>
              <a:t>For now, however…</a:t>
            </a:r>
          </a:p>
        </p:txBody>
      </p:sp>
      <p:sp>
        <p:nvSpPr>
          <p:cNvPr id="5" name="Rounded Rectangle 4"/>
          <p:cNvSpPr/>
          <p:nvPr/>
        </p:nvSpPr>
        <p:spPr bwMode="auto">
          <a:xfrm>
            <a:off x="756191" y="1029228"/>
            <a:ext cx="3500883" cy="2903828"/>
          </a:xfrm>
          <a:prstGeom prst="roundRect">
            <a:avLst>
              <a:gd name="adj" fmla="val 17020"/>
            </a:avLst>
          </a:prstGeom>
          <a:solidFill>
            <a:srgbClr val="FF7979"/>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Authorized</a:t>
            </a:r>
          </a:p>
        </p:txBody>
      </p:sp>
      <p:sp>
        <p:nvSpPr>
          <p:cNvPr id="6" name="Rounded Rectangle 5"/>
          <p:cNvSpPr/>
          <p:nvPr/>
        </p:nvSpPr>
        <p:spPr bwMode="auto">
          <a:xfrm>
            <a:off x="866001" y="1966385"/>
            <a:ext cx="866020" cy="1174583"/>
          </a:xfrm>
          <a:prstGeom prst="roundRect">
            <a:avLst>
              <a:gd name="adj" fmla="val 29784"/>
            </a:avLst>
          </a:prstGeom>
          <a:solidFill>
            <a:srgbClr val="FF0000"/>
          </a:solidFill>
          <a:ln w="57150" cap="flat" cmpd="sng" algn="ctr">
            <a:solidFill>
              <a:schemeClr val="bg1"/>
            </a:solidFill>
            <a:prstDash val="solid"/>
            <a:round/>
            <a:headEnd type="none" w="med" len="med"/>
            <a:tailEnd type="triangl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rPr>
              <a:t>BCP</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1662</a:t>
            </a:r>
            <a:endParaRPr kumimoji="0" lang="en-US" sz="2400" b="1" i="0" u="none" strike="noStrike" cap="none" normalizeH="0" baseline="0" dirty="0">
              <a:ln>
                <a:noFill/>
              </a:ln>
              <a:solidFill>
                <a:schemeClr val="bg1"/>
              </a:solidFill>
              <a:effectLst/>
            </a:endParaRPr>
          </a:p>
        </p:txBody>
      </p:sp>
      <p:sp>
        <p:nvSpPr>
          <p:cNvPr id="7" name="Rounded Rectangle 6"/>
          <p:cNvSpPr/>
          <p:nvPr/>
        </p:nvSpPr>
        <p:spPr bwMode="auto">
          <a:xfrm>
            <a:off x="1817476" y="1966385"/>
            <a:ext cx="2321024" cy="1819791"/>
          </a:xfrm>
          <a:prstGeom prst="roundRect">
            <a:avLst>
              <a:gd name="adj" fmla="val 15982"/>
            </a:avLst>
          </a:prstGeom>
          <a:solidFill>
            <a:srgbClr val="FF0000"/>
          </a:solidFill>
          <a:ln w="57150" cap="flat" cmpd="sng" algn="ctr">
            <a:solidFill>
              <a:schemeClr val="bg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rPr>
              <a:t>Authorized alternatives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rPr>
              <a:t>- e.g. </a:t>
            </a:r>
            <a:r>
              <a:rPr kumimoji="0" lang="en-US" sz="2000" b="0" i="1" u="none" strike="noStrike" cap="none" normalizeH="0" baseline="0" dirty="0">
                <a:ln>
                  <a:noFill/>
                </a:ln>
                <a:solidFill>
                  <a:schemeClr val="bg1"/>
                </a:solidFill>
                <a:effectLst/>
              </a:rPr>
              <a:t>Common</a:t>
            </a:r>
            <a:r>
              <a:rPr kumimoji="0" lang="en-US" sz="2000" b="0" i="1" u="none" strike="noStrike" cap="none" normalizeH="0" dirty="0">
                <a:ln>
                  <a:noFill/>
                </a:ln>
                <a:solidFill>
                  <a:schemeClr val="bg1"/>
                </a:solidFill>
                <a:effectLst/>
              </a:rPr>
              <a:t> Worship</a:t>
            </a:r>
            <a:endParaRPr kumimoji="0" lang="en-US" sz="20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654728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27088" y="152400"/>
            <a:ext cx="7772400" cy="838200"/>
          </a:xfrm>
        </p:spPr>
        <p:txBody>
          <a:bodyPr/>
          <a:lstStyle/>
          <a:p>
            <a:pPr eaLnBrk="1" hangingPunct="1"/>
            <a:r>
              <a:rPr lang="en-GB" dirty="0">
                <a:latin typeface="Verdana" charset="0"/>
                <a:ea typeface="ＭＳ Ｐゴシック" charset="0"/>
                <a:cs typeface="ＭＳ Ｐゴシック" charset="0"/>
              </a:rPr>
              <a:t>Some freedoms</a:t>
            </a:r>
          </a:p>
        </p:txBody>
      </p:sp>
      <p:sp>
        <p:nvSpPr>
          <p:cNvPr id="245764" name="Text Box 4"/>
          <p:cNvSpPr txBox="1">
            <a:spLocks noChangeArrowheads="1"/>
          </p:cNvSpPr>
          <p:nvPr/>
        </p:nvSpPr>
        <p:spPr bwMode="auto">
          <a:xfrm>
            <a:off x="2008188" y="2363788"/>
            <a:ext cx="34925" cy="387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8000" tIns="10800" rIns="18000" bIns="10800" anchor="ctr">
            <a:spAutoFit/>
          </a:bodyPr>
          <a:lstStyle/>
          <a:p>
            <a:pPr>
              <a:defRPr/>
            </a:pPr>
            <a:endParaRPr lang="en-GB" sz="2400" b="0">
              <a:solidFill>
                <a:schemeClr val="tx2"/>
              </a:solidFill>
            </a:endParaRPr>
          </a:p>
        </p:txBody>
      </p:sp>
      <p:sp>
        <p:nvSpPr>
          <p:cNvPr id="245765" name="AutoShape 5"/>
          <p:cNvSpPr>
            <a:spLocks noChangeArrowheads="1"/>
          </p:cNvSpPr>
          <p:nvPr/>
        </p:nvSpPr>
        <p:spPr bwMode="auto">
          <a:xfrm>
            <a:off x="914400" y="1947863"/>
            <a:ext cx="3429000" cy="2417241"/>
          </a:xfrm>
          <a:prstGeom prst="foldedCorner">
            <a:avLst>
              <a:gd name="adj" fmla="val 12500"/>
            </a:avLst>
          </a:prstGeom>
          <a:solidFill>
            <a:srgbClr val="FF0000"/>
          </a:solidFill>
          <a:ln w="9525">
            <a:solidFill>
              <a:schemeClr val="tx1"/>
            </a:solidFill>
            <a:round/>
            <a:headEnd/>
            <a:tailEnd/>
          </a:ln>
          <a:effectLst>
            <a:outerShdw blurRad="63500" dist="107763" dir="2700000" algn="ctr" rotWithShape="0">
              <a:srgbClr val="000000">
                <a:alpha val="74998"/>
              </a:srgbClr>
            </a:outerShdw>
          </a:effectLst>
        </p:spPr>
        <p:txBody>
          <a:bodyPr lIns="90000" tIns="46800" rIns="90000" bIns="46800"/>
          <a:lstStyle/>
          <a:p>
            <a:pPr algn="l">
              <a:defRPr/>
            </a:pPr>
            <a:r>
              <a:rPr lang="en-GB" sz="2800" b="0" dirty="0">
                <a:solidFill>
                  <a:schemeClr val="bg1"/>
                </a:solidFill>
              </a:rPr>
              <a:t>Minister may use variations which are ‘of </a:t>
            </a:r>
            <a:r>
              <a:rPr lang="en-GB" sz="2800" dirty="0">
                <a:solidFill>
                  <a:schemeClr val="bg1"/>
                </a:solidFill>
              </a:rPr>
              <a:t>no substantial importance</a:t>
            </a:r>
            <a:r>
              <a:rPr lang="en-GB" sz="2800" b="0" dirty="0">
                <a:solidFill>
                  <a:schemeClr val="bg1"/>
                </a:solidFill>
              </a:rPr>
              <a:t>’</a:t>
            </a:r>
          </a:p>
        </p:txBody>
      </p:sp>
      <p:sp>
        <p:nvSpPr>
          <p:cNvPr id="245766" name="AutoShape 6"/>
          <p:cNvSpPr>
            <a:spLocks noChangeArrowheads="1"/>
          </p:cNvSpPr>
          <p:nvPr/>
        </p:nvSpPr>
        <p:spPr bwMode="auto">
          <a:xfrm>
            <a:off x="4648200" y="1947863"/>
            <a:ext cx="4184650" cy="3641377"/>
          </a:xfrm>
          <a:prstGeom prst="foldedCorner">
            <a:avLst>
              <a:gd name="adj" fmla="val 12500"/>
            </a:avLst>
          </a:prstGeom>
          <a:solidFill>
            <a:srgbClr val="000090"/>
          </a:solidFill>
          <a:ln w="9525">
            <a:solidFill>
              <a:schemeClr val="tx1"/>
            </a:solidFill>
            <a:round/>
            <a:headEnd/>
            <a:tailEnd/>
          </a:ln>
          <a:effectLst>
            <a:outerShdw blurRad="63500" dist="107763" dir="2700000" algn="ctr" rotWithShape="0">
              <a:srgbClr val="000000">
                <a:alpha val="74998"/>
              </a:srgbClr>
            </a:outerShdw>
          </a:effectLst>
        </p:spPr>
        <p:txBody>
          <a:bodyPr lIns="90000" tIns="46800" rIns="90000" bIns="46800"/>
          <a:lstStyle/>
          <a:p>
            <a:pPr algn="l">
              <a:defRPr/>
            </a:pPr>
            <a:r>
              <a:rPr lang="en-GB" sz="2800" b="0" dirty="0">
                <a:solidFill>
                  <a:srgbClr val="FFFFFF"/>
                </a:solidFill>
              </a:rPr>
              <a:t>When there’s no authorized form, minister may use anything ‘</a:t>
            </a:r>
            <a:r>
              <a:rPr lang="en-GB" sz="2800" dirty="0">
                <a:solidFill>
                  <a:srgbClr val="FFFFFF"/>
                </a:solidFill>
              </a:rPr>
              <a:t>reverent</a:t>
            </a:r>
            <a:r>
              <a:rPr lang="en-GB" sz="2800" b="0" dirty="0">
                <a:solidFill>
                  <a:srgbClr val="FFFFFF"/>
                </a:solidFill>
              </a:rPr>
              <a:t> &amp; </a:t>
            </a:r>
            <a:r>
              <a:rPr lang="en-GB" sz="2800" dirty="0">
                <a:solidFill>
                  <a:srgbClr val="FFFFFF"/>
                </a:solidFill>
              </a:rPr>
              <a:t>seemly</a:t>
            </a:r>
            <a:r>
              <a:rPr lang="en-GB" sz="2800" b="0" dirty="0">
                <a:solidFill>
                  <a:srgbClr val="FFFFFF"/>
                </a:solidFill>
              </a:rPr>
              <a:t>’ &amp; </a:t>
            </a:r>
            <a:r>
              <a:rPr lang="en-GB" sz="2800" dirty="0">
                <a:solidFill>
                  <a:srgbClr val="FFFFFF"/>
                </a:solidFill>
              </a:rPr>
              <a:t>not contrary to C of E doctrine</a:t>
            </a:r>
            <a:r>
              <a:rPr lang="en-GB" sz="2800" b="0" dirty="0">
                <a:solidFill>
                  <a:srgbClr val="FFFFFF"/>
                </a:solidFill>
              </a:rPr>
              <a:t> ‘in any essential matter’ </a:t>
            </a:r>
          </a:p>
        </p:txBody>
      </p:sp>
      <p:sp>
        <p:nvSpPr>
          <p:cNvPr id="245767" name="AutoShape 7"/>
          <p:cNvSpPr>
            <a:spLocks noChangeArrowheads="1"/>
          </p:cNvSpPr>
          <p:nvPr/>
        </p:nvSpPr>
        <p:spPr bwMode="auto">
          <a:xfrm>
            <a:off x="914400" y="1109663"/>
            <a:ext cx="3429000" cy="685800"/>
          </a:xfrm>
          <a:prstGeom prst="bevel">
            <a:avLst>
              <a:gd name="adj" fmla="val 12500"/>
            </a:avLst>
          </a:prstGeom>
          <a:solidFill>
            <a:srgbClr val="FF0000"/>
          </a:solidFill>
          <a:ln w="9525">
            <a:solidFill>
              <a:schemeClr val="tx1"/>
            </a:solidFill>
            <a:miter lim="800000"/>
            <a:headEnd/>
            <a:tailEnd/>
          </a:ln>
          <a:effectLst/>
        </p:spPr>
        <p:txBody>
          <a:bodyPr lIns="18000" tIns="10800" rIns="18000" bIns="10800" anchor="ctr"/>
          <a:lstStyle/>
          <a:p>
            <a:pPr>
              <a:defRPr/>
            </a:pPr>
            <a:r>
              <a:rPr lang="en-GB" dirty="0">
                <a:solidFill>
                  <a:schemeClr val="bg1"/>
                </a:solidFill>
              </a:rPr>
              <a:t>Canon B 5.1</a:t>
            </a:r>
          </a:p>
        </p:txBody>
      </p:sp>
      <p:sp>
        <p:nvSpPr>
          <p:cNvPr id="245768" name="AutoShape 8"/>
          <p:cNvSpPr>
            <a:spLocks noChangeArrowheads="1"/>
          </p:cNvSpPr>
          <p:nvPr/>
        </p:nvSpPr>
        <p:spPr bwMode="auto">
          <a:xfrm>
            <a:off x="4648200" y="1109663"/>
            <a:ext cx="4114800" cy="685800"/>
          </a:xfrm>
          <a:prstGeom prst="bevel">
            <a:avLst>
              <a:gd name="adj" fmla="val 12500"/>
            </a:avLst>
          </a:prstGeom>
          <a:solidFill>
            <a:srgbClr val="000090"/>
          </a:solidFill>
          <a:ln w="9525">
            <a:solidFill>
              <a:schemeClr val="tx1"/>
            </a:solidFill>
            <a:miter lim="800000"/>
            <a:headEnd/>
            <a:tailEnd/>
          </a:ln>
          <a:effectLst/>
        </p:spPr>
        <p:txBody>
          <a:bodyPr lIns="18000" tIns="10800" rIns="18000" bIns="10800" anchor="ctr"/>
          <a:lstStyle/>
          <a:p>
            <a:pPr>
              <a:defRPr/>
            </a:pPr>
            <a:r>
              <a:rPr lang="en-GB">
                <a:solidFill>
                  <a:srgbClr val="FFFFFF"/>
                </a:solidFill>
              </a:rPr>
              <a:t>Canon B 5.2 </a:t>
            </a:r>
            <a:endParaRPr lang="en-GB" sz="2400">
              <a:solidFill>
                <a:srgbClr val="FFFFFF"/>
              </a:solidFill>
            </a:endParaRPr>
          </a:p>
        </p:txBody>
      </p:sp>
      <p:sp>
        <p:nvSpPr>
          <p:cNvPr id="2" name="Rounded Rectangular Callout 1"/>
          <p:cNvSpPr/>
          <p:nvPr/>
        </p:nvSpPr>
        <p:spPr bwMode="auto">
          <a:xfrm>
            <a:off x="4648200" y="5805264"/>
            <a:ext cx="4184650" cy="936104"/>
          </a:xfrm>
          <a:prstGeom prst="wedgeRoundRectCallout">
            <a:avLst>
              <a:gd name="adj1" fmla="val -41228"/>
              <a:gd name="adj2" fmla="val -88333"/>
              <a:gd name="adj3" fmla="val 16667"/>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6000" tIns="36000" rIns="36000" bIns="36000" numCol="1" rtlCol="0" anchor="ctr" anchorCtr="0" compatLnSpc="1">
            <a:prstTxWarp prst="textNoShape">
              <a:avLst/>
            </a:prstTxWarp>
          </a:bodyPr>
          <a:lstStyle/>
          <a:p>
            <a:r>
              <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rPr>
              <a:t>This gives another whole</a:t>
            </a:r>
            <a:r>
              <a:rPr kumimoji="0" lang="en-GB" sz="2400" b="0" i="0" u="none" strike="noStrike" cap="none" normalizeH="0" dirty="0">
                <a:ln>
                  <a:noFill/>
                </a:ln>
                <a:solidFill>
                  <a:srgbClr val="000000"/>
                </a:solidFill>
                <a:effectLst/>
                <a:latin typeface="Verdana" charset="0"/>
                <a:ea typeface="ＭＳ Ｐゴシック" charset="0"/>
                <a:cs typeface="ＭＳ Ｐゴシック" charset="0"/>
              </a:rPr>
              <a:t> </a:t>
            </a:r>
            <a:r>
              <a:rPr lang="en-GB" sz="2400" b="0" dirty="0">
                <a:solidFill>
                  <a:srgbClr val="000000"/>
                </a:solidFill>
              </a:rPr>
              <a:t>category of ‘allowed’</a:t>
            </a:r>
            <a:endPar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endParaRPr>
          </a:p>
        </p:txBody>
      </p:sp>
      <p:sp>
        <p:nvSpPr>
          <p:cNvPr id="10" name="Rounded Rectangular Callout 9"/>
          <p:cNvSpPr/>
          <p:nvPr/>
        </p:nvSpPr>
        <p:spPr bwMode="auto">
          <a:xfrm>
            <a:off x="836104" y="4797152"/>
            <a:ext cx="3375856" cy="1008112"/>
          </a:xfrm>
          <a:prstGeom prst="wedgeRoundRectCallout">
            <a:avLst>
              <a:gd name="adj1" fmla="val -36350"/>
              <a:gd name="adj2" fmla="val -112677"/>
              <a:gd name="adj3" fmla="val 16667"/>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0000"/>
                </a:solidFill>
                <a:effectLst/>
                <a:latin typeface="Verdana" charset="0"/>
                <a:ea typeface="ＭＳ Ｐゴシック" charset="0"/>
                <a:cs typeface="ＭＳ Ｐゴシック" charset="0"/>
              </a:rPr>
              <a:t>…even in ‘authorized’ material</a:t>
            </a:r>
          </a:p>
        </p:txBody>
      </p:sp>
    </p:spTree>
    <p:extLst>
      <p:ext uri="{BB962C8B-B14F-4D97-AF65-F5344CB8AC3E}">
        <p14:creationId xmlns:p14="http://schemas.microsoft.com/office/powerpoint/2010/main" val="1389900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7"/>
                                        </p:tgtEl>
                                        <p:attrNameLst>
                                          <p:attrName>style.visibility</p:attrName>
                                        </p:attrNameLst>
                                      </p:cBhvr>
                                      <p:to>
                                        <p:strVal val="visible"/>
                                      </p:to>
                                    </p:set>
                                    <p:animEffect transition="in" filter="fade">
                                      <p:cBhvr>
                                        <p:cTn id="7" dur="500"/>
                                        <p:tgtEl>
                                          <p:spTgt spid="24576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5765"/>
                                        </p:tgtEl>
                                        <p:attrNameLst>
                                          <p:attrName>style.visibility</p:attrName>
                                        </p:attrNameLst>
                                      </p:cBhvr>
                                      <p:to>
                                        <p:strVal val="visible"/>
                                      </p:to>
                                    </p:set>
                                    <p:animEffect transition="in" filter="wipe(up)">
                                      <p:cBhvr>
                                        <p:cTn id="11" dur="500"/>
                                        <p:tgtEl>
                                          <p:spTgt spid="24576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anim calcmode="lin" valueType="num">
                                      <p:cBhvr>
                                        <p:cTn id="16" dur="750" fill="hold"/>
                                        <p:tgtEl>
                                          <p:spTgt spid="10"/>
                                        </p:tgtEl>
                                        <p:attrNameLst>
                                          <p:attrName>ppt_x</p:attrName>
                                        </p:attrNameLst>
                                      </p:cBhvr>
                                      <p:tavLst>
                                        <p:tav tm="0">
                                          <p:val>
                                            <p:strVal val="#ppt_x"/>
                                          </p:val>
                                        </p:tav>
                                        <p:tav tm="100000">
                                          <p:val>
                                            <p:strVal val="#ppt_x"/>
                                          </p:val>
                                        </p:tav>
                                      </p:tavLst>
                                    </p:anim>
                                    <p:anim calcmode="lin" valueType="num">
                                      <p:cBhvr>
                                        <p:cTn id="1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68"/>
                                        </p:tgtEl>
                                        <p:attrNameLst>
                                          <p:attrName>style.visibility</p:attrName>
                                        </p:attrNameLst>
                                      </p:cBhvr>
                                      <p:to>
                                        <p:strVal val="visible"/>
                                      </p:to>
                                    </p:set>
                                    <p:animEffect transition="in" filter="fade">
                                      <p:cBhvr>
                                        <p:cTn id="22" dur="500"/>
                                        <p:tgtEl>
                                          <p:spTgt spid="245768"/>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45766"/>
                                        </p:tgtEl>
                                        <p:attrNameLst>
                                          <p:attrName>style.visibility</p:attrName>
                                        </p:attrNameLst>
                                      </p:cBhvr>
                                      <p:to>
                                        <p:strVal val="visible"/>
                                      </p:to>
                                    </p:set>
                                    <p:animEffect transition="in" filter="wipe(up)">
                                      <p:cBhvr>
                                        <p:cTn id="26" dur="500"/>
                                        <p:tgtEl>
                                          <p:spTgt spid="24576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animBg="1"/>
      <p:bldP spid="245766" grpId="0" animBg="1"/>
      <p:bldP spid="245767" grpId="0" animBg="1"/>
      <p:bldP spid="245768" grpId="0" animBg="1"/>
      <p:bldP spid="2"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624"/>
            <a:ext cx="8001000" cy="838200"/>
          </a:xfrm>
        </p:spPr>
        <p:txBody>
          <a:bodyPr/>
          <a:lstStyle/>
          <a:p>
            <a:r>
              <a:rPr lang="en-US" dirty="0"/>
              <a:t>Authorized and allowed</a:t>
            </a:r>
          </a:p>
        </p:txBody>
      </p:sp>
      <p:sp>
        <p:nvSpPr>
          <p:cNvPr id="4" name="Rounded Rectangle 3"/>
          <p:cNvSpPr/>
          <p:nvPr/>
        </p:nvSpPr>
        <p:spPr bwMode="auto">
          <a:xfrm>
            <a:off x="4252301" y="912106"/>
            <a:ext cx="4712695" cy="5784148"/>
          </a:xfrm>
          <a:prstGeom prst="roundRect">
            <a:avLst>
              <a:gd name="adj" fmla="val 7991"/>
            </a:avLst>
          </a:prstGeom>
          <a:solidFill>
            <a:srgbClr val="2929FF">
              <a:alpha val="89804"/>
            </a:srgbClr>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a:ln>
                  <a:noFill/>
                </a:ln>
                <a:solidFill>
                  <a:srgbClr val="FFFFFF"/>
                </a:solidFill>
                <a:effectLst/>
                <a:latin typeface="Verdana" charset="0"/>
                <a:ea typeface="ＭＳ Ｐゴシック" charset="0"/>
                <a:cs typeface="ＭＳ Ｐゴシック" charset="0"/>
              </a:rPr>
              <a:t>Allowed</a:t>
            </a:r>
            <a:endParaRPr kumimoji="0" lang="en-US" sz="6000" b="1" i="0" u="none" strike="noStrike" cap="none" normalizeH="0" baseline="0" dirty="0">
              <a:ln>
                <a:noFill/>
              </a:ln>
              <a:solidFill>
                <a:srgbClr val="FFFFFF"/>
              </a:solidFill>
              <a:effectLst/>
              <a:latin typeface="Verdana" charset="0"/>
              <a:ea typeface="ＭＳ Ｐゴシック" charset="0"/>
              <a:cs typeface="ＭＳ Ｐゴシック" charset="0"/>
            </a:endParaRPr>
          </a:p>
        </p:txBody>
      </p:sp>
      <p:sp>
        <p:nvSpPr>
          <p:cNvPr id="5" name="Rounded Rectangle 4"/>
          <p:cNvSpPr/>
          <p:nvPr/>
        </p:nvSpPr>
        <p:spPr bwMode="auto">
          <a:xfrm>
            <a:off x="679410" y="912106"/>
            <a:ext cx="3428875" cy="2903828"/>
          </a:xfrm>
          <a:prstGeom prst="roundRect">
            <a:avLst>
              <a:gd name="adj" fmla="val 17020"/>
            </a:avLst>
          </a:prstGeom>
          <a:solidFill>
            <a:srgbClr val="FF7979"/>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Authorized</a:t>
            </a:r>
          </a:p>
        </p:txBody>
      </p:sp>
      <p:sp>
        <p:nvSpPr>
          <p:cNvPr id="6" name="Rounded Rectangle 5"/>
          <p:cNvSpPr/>
          <p:nvPr/>
        </p:nvSpPr>
        <p:spPr bwMode="auto">
          <a:xfrm>
            <a:off x="762326" y="1849263"/>
            <a:ext cx="866020" cy="1174583"/>
          </a:xfrm>
          <a:prstGeom prst="roundRect">
            <a:avLst>
              <a:gd name="adj" fmla="val 29784"/>
            </a:avLst>
          </a:prstGeom>
          <a:solidFill>
            <a:srgbClr val="FF0000"/>
          </a:solidFill>
          <a:ln w="57150" cap="flat" cmpd="sng" algn="ctr">
            <a:solidFill>
              <a:schemeClr val="bg1"/>
            </a:solidFill>
            <a:prstDash val="solid"/>
            <a:round/>
            <a:headEnd type="none" w="med" len="med"/>
            <a:tailEnd type="triangle" w="med" len="med"/>
          </a:ln>
          <a:effectLst/>
        </p:spPr>
        <p:txBody>
          <a:bodyPr vert="horz" wrap="non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rPr>
              <a:t>BCP</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1662</a:t>
            </a:r>
            <a:endParaRPr kumimoji="0" lang="en-US" sz="2400" b="1" i="0" u="none" strike="noStrike" cap="none" normalizeH="0" baseline="0" dirty="0">
              <a:ln>
                <a:noFill/>
              </a:ln>
              <a:solidFill>
                <a:schemeClr val="bg1"/>
              </a:solidFill>
              <a:effectLst/>
            </a:endParaRPr>
          </a:p>
        </p:txBody>
      </p:sp>
      <p:sp>
        <p:nvSpPr>
          <p:cNvPr id="7" name="Rounded Rectangle 6"/>
          <p:cNvSpPr/>
          <p:nvPr/>
        </p:nvSpPr>
        <p:spPr bwMode="auto">
          <a:xfrm>
            <a:off x="1713801" y="1849263"/>
            <a:ext cx="2321024" cy="1819791"/>
          </a:xfrm>
          <a:prstGeom prst="roundRect">
            <a:avLst>
              <a:gd name="adj" fmla="val 15982"/>
            </a:avLst>
          </a:prstGeom>
          <a:solidFill>
            <a:srgbClr val="FF0000"/>
          </a:solidFill>
          <a:ln w="57150" cap="flat" cmpd="sng" algn="ctr">
            <a:solidFill>
              <a:schemeClr val="bg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rPr>
              <a:t>Authorized alternatives</a:t>
            </a:r>
            <a:endParaRPr kumimoji="0" lang="en-US" sz="2400" b="1" i="0" u="none" strike="noStrike" cap="none" normalizeH="0" baseline="0" dirty="0">
              <a:ln>
                <a:noFill/>
              </a:ln>
              <a:solidFill>
                <a:schemeClr val="bg1"/>
              </a:solidFill>
              <a:effectLst/>
            </a:endParaRPr>
          </a:p>
        </p:txBody>
      </p:sp>
      <p:sp>
        <p:nvSpPr>
          <p:cNvPr id="8" name="Rounded Rectangle 7"/>
          <p:cNvSpPr/>
          <p:nvPr/>
        </p:nvSpPr>
        <p:spPr bwMode="auto">
          <a:xfrm>
            <a:off x="4341102" y="1871718"/>
            <a:ext cx="2444926" cy="2664296"/>
          </a:xfrm>
          <a:prstGeom prst="roundRect">
            <a:avLst>
              <a:gd name="adj" fmla="val 15613"/>
            </a:avLst>
          </a:prstGeom>
          <a:solidFill>
            <a:srgbClr val="000090"/>
          </a:solidFill>
          <a:ln w="57150" cap="flat" cmpd="sng" algn="ctr">
            <a:solidFill>
              <a:schemeClr val="bg1"/>
            </a:solidFill>
            <a:prstDash val="solid"/>
            <a:round/>
            <a:headEnd type="none" w="med" len="med"/>
            <a:tailEnd type="triangle" w="med" len="med"/>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i="1" dirty="0">
                <a:solidFill>
                  <a:schemeClr val="bg1"/>
                </a:solidFill>
              </a:rPr>
              <a:t>Commended</a:t>
            </a:r>
            <a:r>
              <a:rPr lang="en-US" sz="2400" dirty="0">
                <a:solidFill>
                  <a:schemeClr val="bg1"/>
                </a:solidFill>
              </a:rPr>
              <a:t> material</a:t>
            </a:r>
            <a:endParaRPr kumimoji="0" lang="en-US" sz="2400" b="1" i="0" u="none" strike="noStrike" cap="none" normalizeH="0" baseline="0" dirty="0">
              <a:ln>
                <a:noFill/>
              </a:ln>
              <a:solidFill>
                <a:schemeClr val="bg1"/>
              </a:solidFill>
              <a:effectLst/>
            </a:endParaRPr>
          </a:p>
        </p:txBody>
      </p:sp>
      <p:sp>
        <p:nvSpPr>
          <p:cNvPr id="9" name="Rounded Rectangle 8"/>
          <p:cNvSpPr/>
          <p:nvPr/>
        </p:nvSpPr>
        <p:spPr bwMode="auto">
          <a:xfrm>
            <a:off x="6893784" y="1889042"/>
            <a:ext cx="1980476" cy="4447172"/>
          </a:xfrm>
          <a:prstGeom prst="roundRect">
            <a:avLst>
              <a:gd name="adj" fmla="val 14138"/>
            </a:avLst>
          </a:prstGeom>
          <a:solidFill>
            <a:srgbClr val="000090"/>
          </a:solidFill>
          <a:ln w="57150" cap="flat" cmpd="sng" algn="ctr">
            <a:solidFill>
              <a:schemeClr val="bg1"/>
            </a:solidFill>
            <a:prstDash val="solid"/>
            <a:round/>
            <a:headEnd type="none" w="med" len="med"/>
            <a:tailEnd type="triangle" w="med" len="med"/>
          </a:ln>
          <a:effectLst/>
        </p:spPr>
        <p:txBody>
          <a:bodyPr vert="horz" wrap="square" lIns="54000" tIns="45720" rIns="5400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solidFill>
                  <a:schemeClr val="bg1"/>
                </a:solidFill>
              </a:rPr>
              <a:t>Unofficial material</a:t>
            </a:r>
            <a:r>
              <a:rPr lang="en-US" sz="2000" b="0" dirty="0">
                <a:solidFill>
                  <a:schemeClr val="bg1"/>
                </a:solidFill>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bg1"/>
                </a:solidFill>
              </a:rPr>
              <a:t>(for which there’s no authorized form, and which is ‘reverent, seemly, &amp; not contrary to CofE doctrine</a:t>
            </a:r>
            <a:r>
              <a:rPr lang="en-US" sz="2000" b="0" dirty="0">
                <a:solidFill>
                  <a:schemeClr val="bg1"/>
                </a:solidFill>
              </a:rPr>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endParaRPr>
          </a:p>
        </p:txBody>
      </p:sp>
      <p:sp>
        <p:nvSpPr>
          <p:cNvPr id="10" name="Left-Right Arrow 9"/>
          <p:cNvSpPr/>
          <p:nvPr/>
        </p:nvSpPr>
        <p:spPr bwMode="auto">
          <a:xfrm>
            <a:off x="1169404" y="4653135"/>
            <a:ext cx="5616624" cy="1035007"/>
          </a:xfrm>
          <a:prstGeom prst="leftRightArrow">
            <a:avLst>
              <a:gd name="adj1" fmla="val 60394"/>
              <a:gd name="adj2" fmla="val 109420"/>
            </a:avLst>
          </a:prstGeom>
          <a:solidFill>
            <a:srgbClr val="FFFF00"/>
          </a:solidFill>
          <a:ln w="3810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rgbClr val="000000"/>
                </a:solidFill>
                <a:effectLst/>
                <a:latin typeface="Verdana" charset="0"/>
                <a:ea typeface="ＭＳ Ｐゴシック" charset="0"/>
                <a:cs typeface="ＭＳ Ｐゴシック" charset="0"/>
              </a:rPr>
              <a:t>Common Worship </a:t>
            </a:r>
            <a:r>
              <a:rPr kumimoji="0" lang="en-US" sz="2400" b="1" i="0" u="none" strike="noStrike" cap="none" normalizeH="0" baseline="0" dirty="0">
                <a:ln>
                  <a:noFill/>
                </a:ln>
                <a:solidFill>
                  <a:srgbClr val="000000"/>
                </a:solidFill>
                <a:effectLst/>
                <a:latin typeface="Verdana" charset="0"/>
                <a:ea typeface="ＭＳ Ｐゴシック" charset="0"/>
                <a:cs typeface="ＭＳ Ｐゴシック" charset="0"/>
              </a:rPr>
              <a:t>includes…</a:t>
            </a:r>
          </a:p>
        </p:txBody>
      </p:sp>
      <p:sp>
        <p:nvSpPr>
          <p:cNvPr id="11" name="Rounded Rectangle 10"/>
          <p:cNvSpPr/>
          <p:nvPr/>
        </p:nvSpPr>
        <p:spPr bwMode="auto">
          <a:xfrm rot="21263645">
            <a:off x="1793273" y="2867243"/>
            <a:ext cx="2164892" cy="504056"/>
          </a:xfrm>
          <a:prstGeom prst="roundRect">
            <a:avLst>
              <a:gd name="adj" fmla="val 21663"/>
            </a:avLst>
          </a:prstGeom>
          <a:solidFill>
            <a:srgbClr val="FF0000"/>
          </a:solidFill>
          <a:ln w="28575" cap="flat" cmpd="sng" algn="ctr">
            <a:solidFill>
              <a:srgbClr val="FFFF00"/>
            </a:solidFill>
            <a:prstDash val="solid"/>
            <a:round/>
            <a:headEnd type="none" w="med" len="med"/>
            <a:tailEnd type="triangle" w="med" len="med"/>
          </a:ln>
          <a:effectLst/>
        </p:spPr>
        <p:txBody>
          <a:bodyPr vert="horz" wrap="squar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i="1" dirty="0">
                <a:solidFill>
                  <a:schemeClr val="bg1"/>
                </a:solidFill>
              </a:rPr>
              <a:t>e.g. Communion</a:t>
            </a:r>
            <a:endParaRPr kumimoji="0" lang="en-US" sz="1800" b="0" i="1" u="none" strike="noStrike" cap="none" normalizeH="0" baseline="0" dirty="0">
              <a:ln>
                <a:noFill/>
              </a:ln>
              <a:solidFill>
                <a:schemeClr val="bg1"/>
              </a:solidFill>
              <a:effectLst/>
            </a:endParaRPr>
          </a:p>
        </p:txBody>
      </p:sp>
      <p:sp>
        <p:nvSpPr>
          <p:cNvPr id="12" name="Rounded Rectangle 11"/>
          <p:cNvSpPr/>
          <p:nvPr/>
        </p:nvSpPr>
        <p:spPr bwMode="auto">
          <a:xfrm rot="21153900">
            <a:off x="4614023" y="3146696"/>
            <a:ext cx="1931487" cy="504056"/>
          </a:xfrm>
          <a:prstGeom prst="roundRect">
            <a:avLst>
              <a:gd name="adj" fmla="val 21663"/>
            </a:avLst>
          </a:prstGeom>
          <a:solidFill>
            <a:srgbClr val="000090"/>
          </a:solidFill>
          <a:ln w="28575" cap="flat" cmpd="sng" algn="ctr">
            <a:solidFill>
              <a:srgbClr val="FFFF00"/>
            </a:solidFill>
            <a:prstDash val="solid"/>
            <a:round/>
            <a:headEnd type="none" w="med" len="med"/>
            <a:tailEnd type="triangle" w="med" len="med"/>
          </a:ln>
          <a:effectLst/>
        </p:spPr>
        <p:txBody>
          <a:bodyPr vert="horz" wrap="squar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i="1" dirty="0">
                <a:solidFill>
                  <a:schemeClr val="bg1"/>
                </a:solidFill>
              </a:rPr>
              <a:t>e.g. Good Fri</a:t>
            </a:r>
            <a:endParaRPr kumimoji="0" lang="en-US" sz="2000" b="0" i="1" u="none" strike="noStrike" cap="none" normalizeH="0" baseline="0" dirty="0">
              <a:ln>
                <a:noFill/>
              </a:ln>
              <a:solidFill>
                <a:schemeClr val="bg1"/>
              </a:solidFill>
              <a:effectLst/>
            </a:endParaRPr>
          </a:p>
        </p:txBody>
      </p:sp>
      <p:sp>
        <p:nvSpPr>
          <p:cNvPr id="13" name="Rounded Rectangle 12"/>
          <p:cNvSpPr/>
          <p:nvPr/>
        </p:nvSpPr>
        <p:spPr bwMode="auto">
          <a:xfrm rot="21153900">
            <a:off x="6715110" y="5462485"/>
            <a:ext cx="2084283" cy="734539"/>
          </a:xfrm>
          <a:prstGeom prst="roundRect">
            <a:avLst>
              <a:gd name="adj" fmla="val 21663"/>
            </a:avLst>
          </a:prstGeom>
          <a:solidFill>
            <a:srgbClr val="000090"/>
          </a:solidFill>
          <a:ln w="28575" cap="flat" cmpd="sng" algn="ctr">
            <a:solidFill>
              <a:srgbClr val="FFFF00"/>
            </a:solidFill>
            <a:prstDash val="solid"/>
            <a:round/>
            <a:headEnd type="none" w="med" len="med"/>
            <a:tailEnd type="triangle" w="med" len="med"/>
          </a:ln>
          <a:effectLst/>
        </p:spPr>
        <p:txBody>
          <a:bodyPr vert="horz" wrap="square" lIns="36000" tIns="45720" rIns="36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i="1" dirty="0">
                <a:solidFill>
                  <a:schemeClr val="bg1"/>
                </a:solidFill>
              </a:rPr>
              <a:t>e.g. Some parts of Iona material</a:t>
            </a:r>
            <a:endParaRPr kumimoji="0" lang="en-US" sz="1800" b="0" i="1" u="none" strike="noStrike" cap="none" normalizeH="0" baseline="0" dirty="0">
              <a:ln>
                <a:noFill/>
              </a:ln>
              <a:solidFill>
                <a:schemeClr val="bg1"/>
              </a:solidFill>
              <a:effectLst/>
            </a:endParaRPr>
          </a:p>
        </p:txBody>
      </p:sp>
      <p:sp>
        <p:nvSpPr>
          <p:cNvPr id="14" name="Left-Right Arrow 9">
            <a:extLst>
              <a:ext uri="{FF2B5EF4-FFF2-40B4-BE49-F238E27FC236}">
                <a16:creationId xmlns:a16="http://schemas.microsoft.com/office/drawing/2014/main" id="{C4FA4280-6866-4D9A-8CC1-11FD96871759}"/>
              </a:ext>
            </a:extLst>
          </p:cNvPr>
          <p:cNvSpPr/>
          <p:nvPr/>
        </p:nvSpPr>
        <p:spPr bwMode="auto">
          <a:xfrm>
            <a:off x="1169404" y="5733256"/>
            <a:ext cx="6426932" cy="792088"/>
          </a:xfrm>
          <a:prstGeom prst="leftRightArrow">
            <a:avLst>
              <a:gd name="adj1" fmla="val 60394"/>
              <a:gd name="adj2" fmla="val 141676"/>
            </a:avLst>
          </a:prstGeom>
          <a:solidFill>
            <a:srgbClr val="FFFFB9"/>
          </a:solidFill>
          <a:ln w="3810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Verdana" charset="0"/>
                <a:ea typeface="ＭＳ Ｐゴシック" charset="0"/>
                <a:cs typeface="ＭＳ Ｐゴシック" charset="0"/>
              </a:rPr>
              <a:t>Common Worship </a:t>
            </a:r>
            <a:r>
              <a:rPr kumimoji="0" lang="en-US" sz="2000" b="1" i="0" u="none" strike="noStrike" cap="none" normalizeH="0" baseline="0" dirty="0">
                <a:ln>
                  <a:noFill/>
                </a:ln>
                <a:solidFill>
                  <a:srgbClr val="000000"/>
                </a:solidFill>
                <a:effectLst/>
                <a:latin typeface="Verdana" charset="0"/>
                <a:ea typeface="ＭＳ Ｐゴシック" charset="0"/>
                <a:cs typeface="ＭＳ Ｐゴシック" charset="0"/>
              </a:rPr>
              <a:t>allows…</a:t>
            </a:r>
          </a:p>
        </p:txBody>
      </p:sp>
      <p:cxnSp>
        <p:nvCxnSpPr>
          <p:cNvPr id="16" name="Straight Connector 15">
            <a:extLst>
              <a:ext uri="{FF2B5EF4-FFF2-40B4-BE49-F238E27FC236}">
                <a16:creationId xmlns:a16="http://schemas.microsoft.com/office/drawing/2014/main" id="{D3E30D21-567C-4210-BCBC-8C2422474A27}"/>
              </a:ext>
            </a:extLst>
          </p:cNvPr>
          <p:cNvCxnSpPr/>
          <p:nvPr/>
        </p:nvCxnSpPr>
        <p:spPr bwMode="auto">
          <a:xfrm>
            <a:off x="1155957" y="4236064"/>
            <a:ext cx="0" cy="2145264"/>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77274EA0-1265-445E-A896-7C491B471CC0}"/>
              </a:ext>
            </a:extLst>
          </p:cNvPr>
          <p:cNvCxnSpPr>
            <a:cxnSpLocks/>
          </p:cNvCxnSpPr>
          <p:nvPr/>
        </p:nvCxnSpPr>
        <p:spPr bwMode="auto">
          <a:xfrm>
            <a:off x="6786028" y="4660624"/>
            <a:ext cx="0" cy="856608"/>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47425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750"/>
                                        <p:tgtEl>
                                          <p:spTgt spid="10"/>
                                        </p:tgtEl>
                                      </p:cBhvr>
                                    </p:animEffect>
                                  </p:childTnLst>
                                </p:cTn>
                              </p:par>
                            </p:childTnLst>
                          </p:cTn>
                        </p:par>
                        <p:par>
                          <p:cTn id="39" fill="hold">
                            <p:stCondLst>
                              <p:cond delay="75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outVertical)">
                                      <p:cBhvr>
                                        <p:cTn id="5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questions…</a:t>
            </a:r>
          </a:p>
        </p:txBody>
      </p:sp>
      <p:sp>
        <p:nvSpPr>
          <p:cNvPr id="5" name="Left-Right Arrow 4"/>
          <p:cNvSpPr/>
          <p:nvPr/>
        </p:nvSpPr>
        <p:spPr bwMode="auto">
          <a:xfrm>
            <a:off x="1475656" y="3140968"/>
            <a:ext cx="7056784" cy="504056"/>
          </a:xfrm>
          <a:prstGeom prst="leftRightArrow">
            <a:avLst>
              <a:gd name="adj1" fmla="val 55929"/>
              <a:gd name="adj2" fmla="val 191392"/>
            </a:avLst>
          </a:prstGeom>
          <a:gradFill flip="none" rotWithShape="1">
            <a:gsLst>
              <a:gs pos="0">
                <a:schemeClr val="tx1"/>
              </a:gs>
              <a:gs pos="50000">
                <a:schemeClr val="accent1">
                  <a:shade val="67500"/>
                  <a:satMod val="115000"/>
                </a:schemeClr>
              </a:gs>
              <a:gs pos="100000">
                <a:schemeClr val="bg1"/>
              </a:gs>
            </a:gsLst>
            <a:lin ang="0" scaled="1"/>
            <a:tileRect/>
          </a:gradFill>
          <a:ln w="3175" cap="flat" cmpd="sng" algn="ctr">
            <a:solidFill>
              <a:schemeClr val="bg1">
                <a:lumMod val="50000"/>
              </a:schemeClr>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6" name="TextBox 5"/>
          <p:cNvSpPr txBox="1"/>
          <p:nvPr/>
        </p:nvSpPr>
        <p:spPr>
          <a:xfrm>
            <a:off x="755576" y="2492896"/>
            <a:ext cx="2088232" cy="584775"/>
          </a:xfrm>
          <a:prstGeom prst="rect">
            <a:avLst/>
          </a:prstGeom>
          <a:noFill/>
        </p:spPr>
        <p:txBody>
          <a:bodyPr wrap="square" rtlCol="0">
            <a:spAutoFit/>
          </a:bodyPr>
          <a:lstStyle/>
          <a:p>
            <a:r>
              <a:rPr lang="en-GB" dirty="0"/>
              <a:t>Sunday</a:t>
            </a:r>
          </a:p>
        </p:txBody>
      </p:sp>
      <p:sp>
        <p:nvSpPr>
          <p:cNvPr id="8" name="TextBox 7"/>
          <p:cNvSpPr txBox="1"/>
          <p:nvPr/>
        </p:nvSpPr>
        <p:spPr>
          <a:xfrm>
            <a:off x="583940" y="5517232"/>
            <a:ext cx="2431504" cy="584775"/>
          </a:xfrm>
          <a:prstGeom prst="rect">
            <a:avLst/>
          </a:prstGeom>
          <a:noFill/>
        </p:spPr>
        <p:txBody>
          <a:bodyPr wrap="square" rtlCol="0">
            <a:spAutoFit/>
          </a:bodyPr>
          <a:lstStyle/>
          <a:p>
            <a:r>
              <a:rPr lang="en-GB" dirty="0"/>
              <a:t>Eucharist</a:t>
            </a:r>
          </a:p>
        </p:txBody>
      </p:sp>
      <p:sp>
        <p:nvSpPr>
          <p:cNvPr id="10" name="TextBox 9"/>
          <p:cNvSpPr txBox="1"/>
          <p:nvPr/>
        </p:nvSpPr>
        <p:spPr>
          <a:xfrm>
            <a:off x="679376" y="3933056"/>
            <a:ext cx="2336068" cy="954107"/>
          </a:xfrm>
          <a:prstGeom prst="rect">
            <a:avLst/>
          </a:prstGeom>
          <a:noFill/>
        </p:spPr>
        <p:txBody>
          <a:bodyPr wrap="square" rtlCol="0">
            <a:spAutoFit/>
          </a:bodyPr>
          <a:lstStyle/>
          <a:p>
            <a:r>
              <a:rPr lang="en-GB" sz="2800" dirty="0"/>
              <a:t>Principal Service</a:t>
            </a:r>
          </a:p>
        </p:txBody>
      </p:sp>
      <p:sp>
        <p:nvSpPr>
          <p:cNvPr id="11" name="TextBox 10"/>
          <p:cNvSpPr txBox="1"/>
          <p:nvPr/>
        </p:nvSpPr>
        <p:spPr>
          <a:xfrm>
            <a:off x="7055768" y="2556193"/>
            <a:ext cx="2088232" cy="584775"/>
          </a:xfrm>
          <a:prstGeom prst="rect">
            <a:avLst/>
          </a:prstGeom>
          <a:noFill/>
        </p:spPr>
        <p:txBody>
          <a:bodyPr wrap="square" rtlCol="0">
            <a:spAutoFit/>
          </a:bodyPr>
          <a:lstStyle/>
          <a:p>
            <a:r>
              <a:rPr lang="en-GB" b="0" dirty="0"/>
              <a:t>Weekday</a:t>
            </a:r>
          </a:p>
        </p:txBody>
      </p:sp>
      <p:sp>
        <p:nvSpPr>
          <p:cNvPr id="12" name="TextBox 11"/>
          <p:cNvSpPr txBox="1"/>
          <p:nvPr/>
        </p:nvSpPr>
        <p:spPr>
          <a:xfrm>
            <a:off x="6876256" y="5534124"/>
            <a:ext cx="2088232" cy="584775"/>
          </a:xfrm>
          <a:prstGeom prst="rect">
            <a:avLst/>
          </a:prstGeom>
          <a:noFill/>
        </p:spPr>
        <p:txBody>
          <a:bodyPr wrap="square" rtlCol="0">
            <a:spAutoFit/>
          </a:bodyPr>
          <a:lstStyle/>
          <a:p>
            <a:r>
              <a:rPr lang="en-GB" b="0" dirty="0"/>
              <a:t>Word</a:t>
            </a:r>
          </a:p>
        </p:txBody>
      </p:sp>
      <p:sp>
        <p:nvSpPr>
          <p:cNvPr id="13" name="TextBox 12"/>
          <p:cNvSpPr txBox="1"/>
          <p:nvPr/>
        </p:nvSpPr>
        <p:spPr>
          <a:xfrm>
            <a:off x="6804248" y="3933056"/>
            <a:ext cx="2232248" cy="954107"/>
          </a:xfrm>
          <a:prstGeom prst="rect">
            <a:avLst/>
          </a:prstGeom>
          <a:noFill/>
        </p:spPr>
        <p:txBody>
          <a:bodyPr wrap="square" rtlCol="0">
            <a:spAutoFit/>
          </a:bodyPr>
          <a:lstStyle/>
          <a:p>
            <a:r>
              <a:rPr lang="en-GB" sz="2800" b="0" dirty="0"/>
              <a:t>Additional service</a:t>
            </a:r>
          </a:p>
        </p:txBody>
      </p:sp>
      <p:sp>
        <p:nvSpPr>
          <p:cNvPr id="14" name="Left-Right Arrow 13"/>
          <p:cNvSpPr/>
          <p:nvPr/>
        </p:nvSpPr>
        <p:spPr bwMode="auto">
          <a:xfrm>
            <a:off x="1475656" y="4809184"/>
            <a:ext cx="7056784" cy="504056"/>
          </a:xfrm>
          <a:prstGeom prst="leftRightArrow">
            <a:avLst>
              <a:gd name="adj1" fmla="val 61265"/>
              <a:gd name="adj2" fmla="val 194060"/>
            </a:avLst>
          </a:prstGeom>
          <a:gradFill flip="none" rotWithShape="1">
            <a:gsLst>
              <a:gs pos="0">
                <a:srgbClr val="000080"/>
              </a:gs>
              <a:gs pos="50000">
                <a:schemeClr val="accent1">
                  <a:shade val="67500"/>
                  <a:satMod val="115000"/>
                </a:schemeClr>
              </a:gs>
              <a:gs pos="100000">
                <a:schemeClr val="bg1"/>
              </a:gs>
            </a:gsLst>
            <a:lin ang="0" scaled="1"/>
            <a:tileRect/>
          </a:gradFill>
          <a:ln w="3175" cap="flat" cmpd="sng" algn="ctr">
            <a:solidFill>
              <a:schemeClr val="bg1">
                <a:lumMod val="50000"/>
              </a:schemeClr>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15" name="Left-Right Arrow 14"/>
          <p:cNvSpPr/>
          <p:nvPr/>
        </p:nvSpPr>
        <p:spPr bwMode="auto">
          <a:xfrm>
            <a:off x="1403648" y="6117360"/>
            <a:ext cx="7056784" cy="504056"/>
          </a:xfrm>
          <a:prstGeom prst="leftRightArrow">
            <a:avLst>
              <a:gd name="adj1" fmla="val 55929"/>
              <a:gd name="adj2" fmla="val 207399"/>
            </a:avLst>
          </a:prstGeom>
          <a:gradFill flip="none" rotWithShape="1">
            <a:gsLst>
              <a:gs pos="0">
                <a:srgbClr val="C00000"/>
              </a:gs>
              <a:gs pos="50000">
                <a:schemeClr val="accent1">
                  <a:shade val="67500"/>
                  <a:satMod val="115000"/>
                </a:schemeClr>
              </a:gs>
              <a:gs pos="100000">
                <a:schemeClr val="bg1"/>
              </a:gs>
            </a:gsLst>
            <a:lin ang="0" scaled="1"/>
            <a:tileRect/>
          </a:gradFill>
          <a:ln w="3175" cap="flat" cmpd="sng" algn="ctr">
            <a:solidFill>
              <a:schemeClr val="bg1">
                <a:lumMod val="50000"/>
              </a:schemeClr>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17" name="Left Arrow 16"/>
          <p:cNvSpPr/>
          <p:nvPr/>
        </p:nvSpPr>
        <p:spPr bwMode="auto">
          <a:xfrm>
            <a:off x="899593" y="1412776"/>
            <a:ext cx="3384375" cy="864096"/>
          </a:xfrm>
          <a:prstGeom prst="leftArrow">
            <a:avLst>
              <a:gd name="adj1" fmla="val 50000"/>
              <a:gd name="adj2" fmla="val 88905"/>
            </a:avLst>
          </a:prstGeom>
          <a:solidFill>
            <a:schemeClr val="tx1"/>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Verdana" charset="0"/>
                <a:ea typeface="ＭＳ Ｐゴシック" charset="0"/>
                <a:cs typeface="ＭＳ Ｐゴシック" charset="0"/>
              </a:rPr>
              <a:t>More restrictive…</a:t>
            </a:r>
          </a:p>
        </p:txBody>
      </p:sp>
      <p:sp>
        <p:nvSpPr>
          <p:cNvPr id="18" name="Left Arrow 17"/>
          <p:cNvSpPr/>
          <p:nvPr/>
        </p:nvSpPr>
        <p:spPr bwMode="auto">
          <a:xfrm flipH="1">
            <a:off x="5696508" y="1403648"/>
            <a:ext cx="3195972" cy="864096"/>
          </a:xfrm>
          <a:prstGeom prst="leftArrow">
            <a:avLst>
              <a:gd name="adj1" fmla="val 50000"/>
              <a:gd name="adj2" fmla="val 101354"/>
            </a:avLst>
          </a:prstGeom>
          <a:solidFill>
            <a:schemeClr val="bg1"/>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a:ln>
                  <a:noFill/>
                </a:ln>
                <a:solidFill>
                  <a:srgbClr val="000000"/>
                </a:solidFill>
                <a:effectLst/>
                <a:latin typeface="Verdana" charset="0"/>
                <a:ea typeface="ＭＳ Ｐゴシック" charset="0"/>
                <a:cs typeface="ＭＳ Ｐゴシック" charset="0"/>
              </a:rPr>
              <a:t>Less restrictive…</a:t>
            </a:r>
          </a:p>
        </p:txBody>
      </p:sp>
      <p:cxnSp>
        <p:nvCxnSpPr>
          <p:cNvPr id="20" name="Straight Connector 19"/>
          <p:cNvCxnSpPr/>
          <p:nvPr/>
        </p:nvCxnSpPr>
        <p:spPr bwMode="auto">
          <a:xfrm>
            <a:off x="5004048" y="1268760"/>
            <a:ext cx="0" cy="5400600"/>
          </a:xfrm>
          <a:prstGeom prst="line">
            <a:avLst/>
          </a:prstGeom>
          <a:solidFill>
            <a:schemeClr val="accent1"/>
          </a:solidFill>
          <a:ln w="31750" cap="flat" cmpd="sng" algn="ctr">
            <a:solidFill>
              <a:schemeClr val="tx1"/>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63516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1000"/>
                            </p:stCondLst>
                            <p:childTnLst>
                              <p:par>
                                <p:cTn id="39" presetID="16" presetClass="entr" presetSubtype="37"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out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1000"/>
                            </p:stCondLst>
                            <p:childTnLst>
                              <p:par>
                                <p:cTn id="52" presetID="16" presetClass="entr" presetSubtype="37"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out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P spid="11" grpId="0"/>
      <p:bldP spid="12" grpId="0"/>
      <p:bldP spid="13" grpId="0"/>
      <p:bldP spid="14" grpId="0" animBg="1"/>
      <p:bldP spid="15"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214313"/>
            <a:ext cx="8083550" cy="838200"/>
          </a:xfrm>
        </p:spPr>
        <p:txBody>
          <a:bodyPr/>
          <a:lstStyle/>
          <a:p>
            <a:pPr eaLnBrk="1" hangingPunct="1"/>
            <a:r>
              <a:rPr lang="en-GB" altLang="en-US" sz="3400"/>
              <a:t>The Service of the Word umbrella</a:t>
            </a:r>
          </a:p>
        </p:txBody>
      </p:sp>
      <p:graphicFrame>
        <p:nvGraphicFramePr>
          <p:cNvPr id="30723" name="Object 5"/>
          <p:cNvGraphicFramePr>
            <a:graphicFrameLocks noChangeAspect="1"/>
          </p:cNvGraphicFramePr>
          <p:nvPr>
            <p:extLst>
              <p:ext uri="{D42A27DB-BD31-4B8C-83A1-F6EECF244321}">
                <p14:modId xmlns:p14="http://schemas.microsoft.com/office/powerpoint/2010/main" val="4090484154"/>
              </p:ext>
            </p:extLst>
          </p:nvPr>
        </p:nvGraphicFramePr>
        <p:xfrm>
          <a:off x="2006600" y="836712"/>
          <a:ext cx="6756400" cy="4742651"/>
        </p:xfrm>
        <a:graphic>
          <a:graphicData uri="http://schemas.openxmlformats.org/presentationml/2006/ole">
            <mc:AlternateContent xmlns:mc="http://schemas.openxmlformats.org/markup-compatibility/2006">
              <mc:Choice xmlns:v="urn:schemas-microsoft-com:vml" Requires="v">
                <p:oleObj name="Clip" r:id="rId3" imgW="1371600" imgH="1638300" progId="MS_ClipArt_Gallery.5">
                  <p:embed/>
                </p:oleObj>
              </mc:Choice>
              <mc:Fallback>
                <p:oleObj name="Clip" r:id="rId3" imgW="1371600" imgH="1638300" progId="MS_ClipArt_Gallery.5">
                  <p:embed/>
                  <p:pic>
                    <p:nvPicPr>
                      <p:cNvPr id="30723" name="Object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006600" y="836712"/>
                        <a:ext cx="6756400" cy="4742651"/>
                      </a:xfrm>
                      <a:prstGeom prst="rect">
                        <a:avLst/>
                      </a:prstGeom>
                      <a:noFill/>
                      <a:ln>
                        <a:noFill/>
                      </a:ln>
                      <a:effectLst/>
                      <a:extLst>
                        <a:ext uri="{909E8E84-426E-40dd-AFC4-6F175D3DCCD1}">
                          <a14:hiddenFill xmlns="" xmlns:a14="http://schemas.microsoft.com/office/drawing/2010/main">
                            <a:solidFill>
                              <a:srgbClr val="FF66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7814" name="Text Box 6"/>
          <p:cNvSpPr txBox="1">
            <a:spLocks noChangeArrowheads="1"/>
          </p:cNvSpPr>
          <p:nvPr/>
        </p:nvSpPr>
        <p:spPr bwMode="auto">
          <a:xfrm>
            <a:off x="1691680" y="3253382"/>
            <a:ext cx="3136900" cy="876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8000" tIns="10800" rIns="18000" bIns="10800" anchor="ctr">
            <a:spAutoFit/>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pPr>
              <a:spcBef>
                <a:spcPct val="50000"/>
              </a:spcBef>
            </a:pPr>
            <a:r>
              <a:rPr lang="en-GB" altLang="ja-JP" sz="2800" dirty="0">
                <a:solidFill>
                  <a:schemeClr val="tx2"/>
                </a:solidFill>
              </a:rPr>
              <a:t>‘</a:t>
            </a:r>
            <a:r>
              <a:rPr lang="en-US" altLang="ja-JP" sz="2800" dirty="0">
                <a:solidFill>
                  <a:schemeClr val="tx2"/>
                </a:solidFill>
              </a:rPr>
              <a:t>All Age</a:t>
            </a:r>
            <a:r>
              <a:rPr lang="en-GB" altLang="ja-JP" sz="2800" dirty="0">
                <a:solidFill>
                  <a:schemeClr val="tx2"/>
                </a:solidFill>
              </a:rPr>
              <a:t>’</a:t>
            </a:r>
            <a:r>
              <a:rPr lang="en-US" altLang="ja-JP" sz="2800" dirty="0">
                <a:solidFill>
                  <a:schemeClr val="tx2"/>
                </a:solidFill>
              </a:rPr>
              <a:t> services</a:t>
            </a:r>
            <a:endParaRPr lang="en-US" altLang="en-US" sz="2800" dirty="0">
              <a:solidFill>
                <a:schemeClr val="tx2"/>
              </a:solidFill>
            </a:endParaRPr>
          </a:p>
        </p:txBody>
      </p:sp>
      <p:sp>
        <p:nvSpPr>
          <p:cNvPr id="247815" name="Text Box 7"/>
          <p:cNvSpPr txBox="1">
            <a:spLocks noChangeArrowheads="1"/>
          </p:cNvSpPr>
          <p:nvPr/>
        </p:nvSpPr>
        <p:spPr bwMode="auto">
          <a:xfrm>
            <a:off x="5785048" y="3261320"/>
            <a:ext cx="2819400"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8000" tIns="10800" rIns="18000" bIns="10800" anchor="ctr">
            <a:spAutoFit/>
          </a:bodyPr>
          <a:lstStyle/>
          <a:p>
            <a:pPr>
              <a:spcBef>
                <a:spcPct val="50000"/>
              </a:spcBef>
              <a:defRPr/>
            </a:pPr>
            <a:r>
              <a:rPr lang="en-US" sz="2800" dirty="0">
                <a:solidFill>
                  <a:schemeClr val="tx2"/>
                </a:solidFill>
                <a:latin typeface="Verdana" charset="0"/>
                <a:ea typeface="ＭＳ Ｐゴシック" charset="0"/>
              </a:rPr>
              <a:t>Daily Prayer</a:t>
            </a:r>
          </a:p>
        </p:txBody>
      </p:sp>
      <p:sp>
        <p:nvSpPr>
          <p:cNvPr id="247816" name="Text Box 8"/>
          <p:cNvSpPr txBox="1">
            <a:spLocks noChangeArrowheads="1"/>
          </p:cNvSpPr>
          <p:nvPr/>
        </p:nvSpPr>
        <p:spPr bwMode="auto">
          <a:xfrm>
            <a:off x="1547664" y="4290020"/>
            <a:ext cx="3289300"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8000" tIns="10800" rIns="18000" bIns="10800" anchor="ctr">
            <a:spAutoFit/>
          </a:bodyPr>
          <a:lstStyle/>
          <a:p>
            <a:pPr>
              <a:spcBef>
                <a:spcPct val="50000"/>
              </a:spcBef>
              <a:defRPr/>
            </a:pPr>
            <a:r>
              <a:rPr lang="en-US" sz="2800" dirty="0">
                <a:solidFill>
                  <a:schemeClr val="tx2"/>
                </a:solidFill>
                <a:latin typeface="Verdana" charset="0"/>
                <a:ea typeface="ＭＳ Ｐゴシック" charset="0"/>
              </a:rPr>
              <a:t>Youth services</a:t>
            </a:r>
          </a:p>
        </p:txBody>
      </p:sp>
      <p:sp>
        <p:nvSpPr>
          <p:cNvPr id="247817" name="Text Box 9"/>
          <p:cNvSpPr txBox="1">
            <a:spLocks noChangeArrowheads="1"/>
          </p:cNvSpPr>
          <p:nvPr/>
        </p:nvSpPr>
        <p:spPr bwMode="auto">
          <a:xfrm>
            <a:off x="1475656" y="5005982"/>
            <a:ext cx="3187700" cy="13033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8000" tIns="10800" rIns="18000" bIns="10800" anchor="ctr">
            <a:spAutoFit/>
          </a:bodyPr>
          <a:lstStyle/>
          <a:p>
            <a:pPr>
              <a:spcBef>
                <a:spcPct val="50000"/>
              </a:spcBef>
              <a:defRPr/>
            </a:pPr>
            <a:r>
              <a:rPr lang="en-US" sz="2800" dirty="0">
                <a:solidFill>
                  <a:schemeClr val="tx2"/>
                </a:solidFill>
                <a:latin typeface="Verdana" charset="0"/>
                <a:ea typeface="ＭＳ Ｐゴシック" charset="0"/>
              </a:rPr>
              <a:t>Morning or Evening Prayer on Sundays</a:t>
            </a:r>
          </a:p>
        </p:txBody>
      </p:sp>
      <p:sp>
        <p:nvSpPr>
          <p:cNvPr id="247818" name="Text Box 10"/>
          <p:cNvSpPr txBox="1">
            <a:spLocks noChangeArrowheads="1"/>
          </p:cNvSpPr>
          <p:nvPr/>
        </p:nvSpPr>
        <p:spPr bwMode="auto">
          <a:xfrm>
            <a:off x="5777000" y="3906018"/>
            <a:ext cx="2825824" cy="8763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Lst>
        </p:spPr>
        <p:txBody>
          <a:bodyPr wrap="square" lIns="18000" tIns="10800" rIns="18000" bIns="10800" anchor="ctr">
            <a:spAutoFit/>
          </a:bodyPr>
          <a:lstStyle/>
          <a:p>
            <a:pPr>
              <a:spcBef>
                <a:spcPct val="50000"/>
              </a:spcBef>
              <a:defRPr/>
            </a:pPr>
            <a:r>
              <a:rPr lang="en-US" sz="2800" dirty="0">
                <a:solidFill>
                  <a:schemeClr val="tx2"/>
                </a:solidFill>
                <a:latin typeface="Verdana" charset="0"/>
                <a:ea typeface="ＭＳ Ｐゴシック" charset="0"/>
              </a:rPr>
              <a:t>Informal services</a:t>
            </a:r>
          </a:p>
        </p:txBody>
      </p:sp>
      <p:sp>
        <p:nvSpPr>
          <p:cNvPr id="247819" name="Line 11"/>
          <p:cNvSpPr>
            <a:spLocks noChangeShapeType="1"/>
          </p:cNvSpPr>
          <p:nvPr/>
        </p:nvSpPr>
        <p:spPr bwMode="auto">
          <a:xfrm>
            <a:off x="1979712" y="4205882"/>
            <a:ext cx="25146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000" tIns="10800" rIns="18000" bIns="10800" anchor="ctr"/>
          <a:lstStyle/>
          <a:p>
            <a:pPr>
              <a:defRPr/>
            </a:pPr>
            <a:endParaRPr lang="en-US">
              <a:latin typeface="Verdana" charset="0"/>
              <a:ea typeface="ＭＳ Ｐゴシック" charset="0"/>
            </a:endParaRPr>
          </a:p>
        </p:txBody>
      </p:sp>
      <p:sp>
        <p:nvSpPr>
          <p:cNvPr id="247820" name="Line 12"/>
          <p:cNvSpPr>
            <a:spLocks noChangeShapeType="1"/>
          </p:cNvSpPr>
          <p:nvPr/>
        </p:nvSpPr>
        <p:spPr bwMode="auto">
          <a:xfrm>
            <a:off x="1907704" y="4854326"/>
            <a:ext cx="25146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000" tIns="10800" rIns="18000" bIns="10800" anchor="ctr"/>
          <a:lstStyle/>
          <a:p>
            <a:pPr>
              <a:defRPr/>
            </a:pPr>
            <a:endParaRPr lang="en-US">
              <a:latin typeface="Verdana" charset="0"/>
              <a:ea typeface="ＭＳ Ｐゴシック" charset="0"/>
            </a:endParaRPr>
          </a:p>
        </p:txBody>
      </p:sp>
      <p:sp>
        <p:nvSpPr>
          <p:cNvPr id="247825" name="Text Box 17"/>
          <p:cNvSpPr txBox="1">
            <a:spLocks noChangeArrowheads="1"/>
          </p:cNvSpPr>
          <p:nvPr/>
        </p:nvSpPr>
        <p:spPr bwMode="auto">
          <a:xfrm>
            <a:off x="5791200" y="4986138"/>
            <a:ext cx="2819400" cy="8763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chemeClr val="tx1"/>
                </a:solidFill>
                <a:miter lim="800000"/>
                <a:headEnd/>
                <a:tailEnd/>
              </a14:hiddenLine>
            </a:ext>
          </a:extLst>
        </p:spPr>
        <p:txBody>
          <a:bodyPr lIns="18000" tIns="10800" rIns="18000" bIns="10800" anchor="ctr">
            <a:spAutoFit/>
          </a:bodyPr>
          <a:lstStyle/>
          <a:p>
            <a:pPr>
              <a:spcBef>
                <a:spcPct val="50000"/>
              </a:spcBef>
              <a:defRPr/>
            </a:pPr>
            <a:r>
              <a:rPr lang="en-US" sz="2800" dirty="0">
                <a:solidFill>
                  <a:schemeClr val="tx2"/>
                </a:solidFill>
                <a:latin typeface="Verdana" charset="0"/>
                <a:ea typeface="ＭＳ Ｐゴシック" charset="0"/>
              </a:rPr>
              <a:t>First part </a:t>
            </a:r>
            <a:br>
              <a:rPr lang="en-US" sz="2800" dirty="0">
                <a:solidFill>
                  <a:schemeClr val="tx2"/>
                </a:solidFill>
                <a:latin typeface="Verdana" charset="0"/>
                <a:ea typeface="ＭＳ Ｐゴシック" charset="0"/>
              </a:rPr>
            </a:br>
            <a:r>
              <a:rPr lang="en-US" sz="2800" dirty="0">
                <a:solidFill>
                  <a:schemeClr val="tx2"/>
                </a:solidFill>
                <a:latin typeface="Verdana" charset="0"/>
                <a:ea typeface="ＭＳ Ｐゴシック" charset="0"/>
              </a:rPr>
              <a:t>of a Eucharist</a:t>
            </a:r>
          </a:p>
        </p:txBody>
      </p:sp>
      <p:sp>
        <p:nvSpPr>
          <p:cNvPr id="17" name="Line 11">
            <a:extLst>
              <a:ext uri="{FF2B5EF4-FFF2-40B4-BE49-F238E27FC236}">
                <a16:creationId xmlns:a16="http://schemas.microsoft.com/office/drawing/2014/main" id="{4790FB87-C798-4A38-B1C6-6BE6AF6F1247}"/>
              </a:ext>
            </a:extLst>
          </p:cNvPr>
          <p:cNvSpPr>
            <a:spLocks noChangeShapeType="1"/>
          </p:cNvSpPr>
          <p:nvPr/>
        </p:nvSpPr>
        <p:spPr bwMode="auto">
          <a:xfrm>
            <a:off x="5940152" y="3825336"/>
            <a:ext cx="25146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000" tIns="10800" rIns="18000" bIns="10800" anchor="ctr"/>
          <a:lstStyle/>
          <a:p>
            <a:pPr>
              <a:defRPr/>
            </a:pPr>
            <a:endParaRPr lang="en-US">
              <a:latin typeface="Verdana" charset="0"/>
              <a:ea typeface="ＭＳ Ｐゴシック" charset="0"/>
            </a:endParaRPr>
          </a:p>
        </p:txBody>
      </p:sp>
      <p:sp>
        <p:nvSpPr>
          <p:cNvPr id="18" name="Line 11">
            <a:extLst>
              <a:ext uri="{FF2B5EF4-FFF2-40B4-BE49-F238E27FC236}">
                <a16:creationId xmlns:a16="http://schemas.microsoft.com/office/drawing/2014/main" id="{A1F91E93-8A47-4ED0-93D0-F5FAE8DB13B0}"/>
              </a:ext>
            </a:extLst>
          </p:cNvPr>
          <p:cNvSpPr>
            <a:spLocks noChangeShapeType="1"/>
          </p:cNvSpPr>
          <p:nvPr/>
        </p:nvSpPr>
        <p:spPr bwMode="auto">
          <a:xfrm>
            <a:off x="5940152" y="4854326"/>
            <a:ext cx="2514600"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000" tIns="10800" rIns="18000" bIns="10800" anchor="ctr"/>
          <a:lstStyle/>
          <a:p>
            <a:pPr>
              <a:defRPr/>
            </a:pPr>
            <a:endParaRPr lang="en-US">
              <a:latin typeface="Verdana" charset="0"/>
              <a:ea typeface="ＭＳ Ｐゴシック" charset="0"/>
            </a:endParaRPr>
          </a:p>
        </p:txBody>
      </p:sp>
    </p:spTree>
    <p:extLst>
      <p:ext uri="{BB962C8B-B14F-4D97-AF65-F5344CB8AC3E}">
        <p14:creationId xmlns:p14="http://schemas.microsoft.com/office/powerpoint/2010/main" val="28233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ppt_w</p:attrName>
                                        </p:attrNameLst>
                                      </p:cBhvr>
                                      <p:tavLst>
                                        <p:tav tm="0">
                                          <p:val>
                                            <p:strVal val="#ppt_w*0.70"/>
                                          </p:val>
                                        </p:tav>
                                        <p:tav tm="100000">
                                          <p:val>
                                            <p:strVal val="#ppt_w"/>
                                          </p:val>
                                        </p:tav>
                                      </p:tavLst>
                                    </p:anim>
                                    <p:anim calcmode="lin" valueType="num">
                                      <p:cBhvr>
                                        <p:cTn id="8" dur="1000" fill="hold"/>
                                        <p:tgtEl>
                                          <p:spTgt spid="30723"/>
                                        </p:tgtEl>
                                        <p:attrNameLst>
                                          <p:attrName>ppt_h</p:attrName>
                                        </p:attrNameLst>
                                      </p:cBhvr>
                                      <p:tavLst>
                                        <p:tav tm="0">
                                          <p:val>
                                            <p:strVal val="#ppt_h"/>
                                          </p:val>
                                        </p:tav>
                                        <p:tav tm="100000">
                                          <p:val>
                                            <p:strVal val="#ppt_h"/>
                                          </p:val>
                                        </p:tav>
                                      </p:tavLst>
                                    </p:anim>
                                    <p:animEffect transition="in" filter="fade">
                                      <p:cBhvr>
                                        <p:cTn id="9" dur="1000"/>
                                        <p:tgtEl>
                                          <p:spTgt spid="307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7814"/>
                                        </p:tgtEl>
                                        <p:attrNameLst>
                                          <p:attrName>style.visibility</p:attrName>
                                        </p:attrNameLst>
                                      </p:cBhvr>
                                      <p:to>
                                        <p:strVal val="visible"/>
                                      </p:to>
                                    </p:set>
                                    <p:animEffect transition="in" filter="fade">
                                      <p:cBhvr>
                                        <p:cTn id="14" dur="800"/>
                                        <p:tgtEl>
                                          <p:spTgt spid="247814"/>
                                        </p:tgtEl>
                                      </p:cBhvr>
                                    </p:animEffect>
                                    <p:anim calcmode="lin" valueType="num">
                                      <p:cBhvr>
                                        <p:cTn id="15" dur="800" fill="hold"/>
                                        <p:tgtEl>
                                          <p:spTgt spid="247814"/>
                                        </p:tgtEl>
                                        <p:attrNameLst>
                                          <p:attrName>ppt_x</p:attrName>
                                        </p:attrNameLst>
                                      </p:cBhvr>
                                      <p:tavLst>
                                        <p:tav tm="0">
                                          <p:val>
                                            <p:strVal val="#ppt_x"/>
                                          </p:val>
                                        </p:tav>
                                        <p:tav tm="100000">
                                          <p:val>
                                            <p:strVal val="#ppt_x"/>
                                          </p:val>
                                        </p:tav>
                                      </p:tavLst>
                                    </p:anim>
                                    <p:anim calcmode="lin" valueType="num">
                                      <p:cBhvr>
                                        <p:cTn id="16" dur="800" fill="hold"/>
                                        <p:tgtEl>
                                          <p:spTgt spid="247814"/>
                                        </p:tgtEl>
                                        <p:attrNameLst>
                                          <p:attrName>ppt_y</p:attrName>
                                        </p:attrNameLst>
                                      </p:cBhvr>
                                      <p:tavLst>
                                        <p:tav tm="0">
                                          <p:val>
                                            <p:strVal val="#ppt_y+.1"/>
                                          </p:val>
                                        </p:tav>
                                        <p:tav tm="100000">
                                          <p:val>
                                            <p:strVal val="#ppt_y"/>
                                          </p:val>
                                        </p:tav>
                                      </p:tavLst>
                                    </p:anim>
                                  </p:childTnLst>
                                </p:cTn>
                              </p:par>
                            </p:childTnLst>
                          </p:cTn>
                        </p:par>
                        <p:par>
                          <p:cTn id="17" fill="hold">
                            <p:stCondLst>
                              <p:cond delay="800"/>
                            </p:stCondLst>
                            <p:childTnLst>
                              <p:par>
                                <p:cTn id="18" presetID="22" presetClass="entr" presetSubtype="8" fill="hold" grpId="0" nodeType="afterEffect">
                                  <p:stCondLst>
                                    <p:cond delay="0"/>
                                  </p:stCondLst>
                                  <p:childTnLst>
                                    <p:set>
                                      <p:cBhvr>
                                        <p:cTn id="19" dur="1" fill="hold">
                                          <p:stCondLst>
                                            <p:cond delay="0"/>
                                          </p:stCondLst>
                                        </p:cTn>
                                        <p:tgtEl>
                                          <p:spTgt spid="247819"/>
                                        </p:tgtEl>
                                        <p:attrNameLst>
                                          <p:attrName>style.visibility</p:attrName>
                                        </p:attrNameLst>
                                      </p:cBhvr>
                                      <p:to>
                                        <p:strVal val="visible"/>
                                      </p:to>
                                    </p:set>
                                    <p:animEffect transition="in" filter="wipe(left)">
                                      <p:cBhvr>
                                        <p:cTn id="20" dur="500"/>
                                        <p:tgtEl>
                                          <p:spTgt spid="247819"/>
                                        </p:tgtEl>
                                      </p:cBhvr>
                                    </p:animEffect>
                                  </p:childTnLst>
                                </p:cTn>
                              </p:par>
                            </p:childTnLst>
                          </p:cTn>
                        </p:par>
                        <p:par>
                          <p:cTn id="21" fill="hold">
                            <p:stCondLst>
                              <p:cond delay="1300"/>
                            </p:stCondLst>
                            <p:childTnLst>
                              <p:par>
                                <p:cTn id="22" presetID="42" presetClass="entr" presetSubtype="0" fill="hold" grpId="0" nodeType="afterEffect">
                                  <p:stCondLst>
                                    <p:cond delay="0"/>
                                  </p:stCondLst>
                                  <p:childTnLst>
                                    <p:set>
                                      <p:cBhvr>
                                        <p:cTn id="23" dur="1" fill="hold">
                                          <p:stCondLst>
                                            <p:cond delay="0"/>
                                          </p:stCondLst>
                                        </p:cTn>
                                        <p:tgtEl>
                                          <p:spTgt spid="247816"/>
                                        </p:tgtEl>
                                        <p:attrNameLst>
                                          <p:attrName>style.visibility</p:attrName>
                                        </p:attrNameLst>
                                      </p:cBhvr>
                                      <p:to>
                                        <p:strVal val="visible"/>
                                      </p:to>
                                    </p:set>
                                    <p:animEffect transition="in" filter="fade">
                                      <p:cBhvr>
                                        <p:cTn id="24" dur="900"/>
                                        <p:tgtEl>
                                          <p:spTgt spid="247816"/>
                                        </p:tgtEl>
                                      </p:cBhvr>
                                    </p:animEffect>
                                    <p:anim calcmode="lin" valueType="num">
                                      <p:cBhvr>
                                        <p:cTn id="25" dur="900" fill="hold"/>
                                        <p:tgtEl>
                                          <p:spTgt spid="247816"/>
                                        </p:tgtEl>
                                        <p:attrNameLst>
                                          <p:attrName>ppt_x</p:attrName>
                                        </p:attrNameLst>
                                      </p:cBhvr>
                                      <p:tavLst>
                                        <p:tav tm="0">
                                          <p:val>
                                            <p:strVal val="#ppt_x"/>
                                          </p:val>
                                        </p:tav>
                                        <p:tav tm="100000">
                                          <p:val>
                                            <p:strVal val="#ppt_x"/>
                                          </p:val>
                                        </p:tav>
                                      </p:tavLst>
                                    </p:anim>
                                    <p:anim calcmode="lin" valueType="num">
                                      <p:cBhvr>
                                        <p:cTn id="26" dur="900" fill="hold"/>
                                        <p:tgtEl>
                                          <p:spTgt spid="2478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7820"/>
                                        </p:tgtEl>
                                        <p:attrNameLst>
                                          <p:attrName>style.visibility</p:attrName>
                                        </p:attrNameLst>
                                      </p:cBhvr>
                                      <p:to>
                                        <p:strVal val="visible"/>
                                      </p:to>
                                    </p:set>
                                    <p:animEffect transition="in" filter="wipe(left)">
                                      <p:cBhvr>
                                        <p:cTn id="31" dur="500"/>
                                        <p:tgtEl>
                                          <p:spTgt spid="247820"/>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247817"/>
                                        </p:tgtEl>
                                        <p:attrNameLst>
                                          <p:attrName>style.visibility</p:attrName>
                                        </p:attrNameLst>
                                      </p:cBhvr>
                                      <p:to>
                                        <p:strVal val="visible"/>
                                      </p:to>
                                    </p:set>
                                    <p:animEffect transition="in" filter="fade">
                                      <p:cBhvr>
                                        <p:cTn id="35" dur="900"/>
                                        <p:tgtEl>
                                          <p:spTgt spid="247817"/>
                                        </p:tgtEl>
                                      </p:cBhvr>
                                    </p:animEffect>
                                    <p:anim calcmode="lin" valueType="num">
                                      <p:cBhvr>
                                        <p:cTn id="36" dur="900" fill="hold"/>
                                        <p:tgtEl>
                                          <p:spTgt spid="247817"/>
                                        </p:tgtEl>
                                        <p:attrNameLst>
                                          <p:attrName>ppt_x</p:attrName>
                                        </p:attrNameLst>
                                      </p:cBhvr>
                                      <p:tavLst>
                                        <p:tav tm="0">
                                          <p:val>
                                            <p:strVal val="#ppt_x"/>
                                          </p:val>
                                        </p:tav>
                                        <p:tav tm="100000">
                                          <p:val>
                                            <p:strVal val="#ppt_x"/>
                                          </p:val>
                                        </p:tav>
                                      </p:tavLst>
                                    </p:anim>
                                    <p:anim calcmode="lin" valueType="num">
                                      <p:cBhvr>
                                        <p:cTn id="37" dur="900" fill="hold"/>
                                        <p:tgtEl>
                                          <p:spTgt spid="2478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7815"/>
                                        </p:tgtEl>
                                        <p:attrNameLst>
                                          <p:attrName>style.visibility</p:attrName>
                                        </p:attrNameLst>
                                      </p:cBhvr>
                                      <p:to>
                                        <p:strVal val="visible"/>
                                      </p:to>
                                    </p:set>
                                    <p:animEffect transition="in" filter="fade">
                                      <p:cBhvr>
                                        <p:cTn id="42" dur="900"/>
                                        <p:tgtEl>
                                          <p:spTgt spid="247815"/>
                                        </p:tgtEl>
                                      </p:cBhvr>
                                    </p:animEffect>
                                    <p:anim calcmode="lin" valueType="num">
                                      <p:cBhvr>
                                        <p:cTn id="43" dur="900" fill="hold"/>
                                        <p:tgtEl>
                                          <p:spTgt spid="247815"/>
                                        </p:tgtEl>
                                        <p:attrNameLst>
                                          <p:attrName>ppt_x</p:attrName>
                                        </p:attrNameLst>
                                      </p:cBhvr>
                                      <p:tavLst>
                                        <p:tav tm="0">
                                          <p:val>
                                            <p:strVal val="#ppt_x"/>
                                          </p:val>
                                        </p:tav>
                                        <p:tav tm="100000">
                                          <p:val>
                                            <p:strVal val="#ppt_x"/>
                                          </p:val>
                                        </p:tav>
                                      </p:tavLst>
                                    </p:anim>
                                    <p:anim calcmode="lin" valueType="num">
                                      <p:cBhvr>
                                        <p:cTn id="44" dur="900" fill="hold"/>
                                        <p:tgtEl>
                                          <p:spTgt spid="2478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500"/>
                            </p:stCondLst>
                            <p:childTnLst>
                              <p:par>
                                <p:cTn id="51" presetID="42" presetClass="entr" presetSubtype="0" fill="hold" grpId="0" nodeType="afterEffect">
                                  <p:stCondLst>
                                    <p:cond delay="0"/>
                                  </p:stCondLst>
                                  <p:childTnLst>
                                    <p:set>
                                      <p:cBhvr>
                                        <p:cTn id="52" dur="1" fill="hold">
                                          <p:stCondLst>
                                            <p:cond delay="0"/>
                                          </p:stCondLst>
                                        </p:cTn>
                                        <p:tgtEl>
                                          <p:spTgt spid="247818"/>
                                        </p:tgtEl>
                                        <p:attrNameLst>
                                          <p:attrName>style.visibility</p:attrName>
                                        </p:attrNameLst>
                                      </p:cBhvr>
                                      <p:to>
                                        <p:strVal val="visible"/>
                                      </p:to>
                                    </p:set>
                                    <p:animEffect transition="in" filter="fade">
                                      <p:cBhvr>
                                        <p:cTn id="53" dur="900"/>
                                        <p:tgtEl>
                                          <p:spTgt spid="247818"/>
                                        </p:tgtEl>
                                      </p:cBhvr>
                                    </p:animEffect>
                                    <p:anim calcmode="lin" valueType="num">
                                      <p:cBhvr>
                                        <p:cTn id="54" dur="900" fill="hold"/>
                                        <p:tgtEl>
                                          <p:spTgt spid="247818"/>
                                        </p:tgtEl>
                                        <p:attrNameLst>
                                          <p:attrName>ppt_x</p:attrName>
                                        </p:attrNameLst>
                                      </p:cBhvr>
                                      <p:tavLst>
                                        <p:tav tm="0">
                                          <p:val>
                                            <p:strVal val="#ppt_x"/>
                                          </p:val>
                                        </p:tav>
                                        <p:tav tm="100000">
                                          <p:val>
                                            <p:strVal val="#ppt_x"/>
                                          </p:val>
                                        </p:tav>
                                      </p:tavLst>
                                    </p:anim>
                                    <p:anim calcmode="lin" valueType="num">
                                      <p:cBhvr>
                                        <p:cTn id="55" dur="900" fill="hold"/>
                                        <p:tgtEl>
                                          <p:spTgt spid="24781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247825"/>
                                        </p:tgtEl>
                                        <p:attrNameLst>
                                          <p:attrName>style.visibility</p:attrName>
                                        </p:attrNameLst>
                                      </p:cBhvr>
                                      <p:to>
                                        <p:strVal val="visible"/>
                                      </p:to>
                                    </p:set>
                                    <p:animEffect transition="in" filter="fade">
                                      <p:cBhvr>
                                        <p:cTn id="64" dur="900"/>
                                        <p:tgtEl>
                                          <p:spTgt spid="247825"/>
                                        </p:tgtEl>
                                      </p:cBhvr>
                                    </p:animEffect>
                                    <p:anim calcmode="lin" valueType="num">
                                      <p:cBhvr>
                                        <p:cTn id="65" dur="900" fill="hold"/>
                                        <p:tgtEl>
                                          <p:spTgt spid="247825"/>
                                        </p:tgtEl>
                                        <p:attrNameLst>
                                          <p:attrName>ppt_x</p:attrName>
                                        </p:attrNameLst>
                                      </p:cBhvr>
                                      <p:tavLst>
                                        <p:tav tm="0">
                                          <p:val>
                                            <p:strVal val="#ppt_x"/>
                                          </p:val>
                                        </p:tav>
                                        <p:tav tm="100000">
                                          <p:val>
                                            <p:strVal val="#ppt_x"/>
                                          </p:val>
                                        </p:tav>
                                      </p:tavLst>
                                    </p:anim>
                                    <p:anim calcmode="lin" valueType="num">
                                      <p:cBhvr>
                                        <p:cTn id="66" dur="900" fill="hold"/>
                                        <p:tgtEl>
                                          <p:spTgt spid="2478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5" grpId="0"/>
      <p:bldP spid="247816" grpId="0"/>
      <p:bldP spid="247817" grpId="0"/>
      <p:bldP spid="247818" grpId="0"/>
      <p:bldP spid="247819" grpId="0" animBg="1"/>
      <p:bldP spid="247820" grpId="0" animBg="1"/>
      <p:bldP spid="247825" grpId="0"/>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5638800" y="296863"/>
            <a:ext cx="3505200" cy="1044575"/>
          </a:xfrm>
        </p:spPr>
        <p:txBody>
          <a:bodyPr/>
          <a:lstStyle/>
          <a:p>
            <a:pPr algn="r" eaLnBrk="1" hangingPunct="1"/>
            <a:r>
              <a:rPr lang="en-GB" altLang="en-US" dirty="0"/>
              <a:t>A Service of the Word</a:t>
            </a:r>
          </a:p>
        </p:txBody>
      </p:sp>
      <p:sp>
        <p:nvSpPr>
          <p:cNvPr id="275462" name="Text Box 6"/>
          <p:cNvSpPr txBox="1">
            <a:spLocks noChangeArrowheads="1"/>
          </p:cNvSpPr>
          <p:nvPr/>
        </p:nvSpPr>
        <p:spPr bwMode="auto">
          <a:xfrm>
            <a:off x="683568" y="2643188"/>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BIBLE READING/S</a:t>
            </a:r>
          </a:p>
        </p:txBody>
      </p:sp>
      <p:sp>
        <p:nvSpPr>
          <p:cNvPr id="275463" name="Text Box 7"/>
          <p:cNvSpPr txBox="1">
            <a:spLocks noChangeArrowheads="1"/>
          </p:cNvSpPr>
          <p:nvPr/>
        </p:nvSpPr>
        <p:spPr bwMode="auto">
          <a:xfrm>
            <a:off x="683568" y="3228975"/>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PSALM or PSALM SONG</a:t>
            </a:r>
          </a:p>
        </p:txBody>
      </p:sp>
      <p:sp>
        <p:nvSpPr>
          <p:cNvPr id="275464" name="Text Box 8"/>
          <p:cNvSpPr txBox="1">
            <a:spLocks noChangeArrowheads="1"/>
          </p:cNvSpPr>
          <p:nvPr/>
        </p:nvSpPr>
        <p:spPr bwMode="auto">
          <a:xfrm>
            <a:off x="683568" y="3838575"/>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SERMON</a:t>
            </a:r>
          </a:p>
        </p:txBody>
      </p:sp>
      <p:sp>
        <p:nvSpPr>
          <p:cNvPr id="275465" name="Text Box 9"/>
          <p:cNvSpPr txBox="1">
            <a:spLocks noChangeArrowheads="1"/>
          </p:cNvSpPr>
          <p:nvPr/>
        </p:nvSpPr>
        <p:spPr bwMode="auto">
          <a:xfrm>
            <a:off x="683568" y="4448175"/>
            <a:ext cx="4800600" cy="428625"/>
          </a:xfrm>
          <a:prstGeom prst="rect">
            <a:avLst/>
          </a:prstGeom>
          <a:solidFill>
            <a:srgbClr val="FD9A59"/>
          </a:solidFill>
          <a:ln w="28575" cmpd="sng">
            <a:solidFill>
              <a:schemeClr val="tx1"/>
            </a:solidFill>
            <a:miter lim="800000"/>
            <a:headEnd/>
            <a:tailEnd/>
          </a:ln>
          <a:effectLst/>
        </p:spPr>
        <p:txBody>
          <a:bodyPr lIns="54000" tIns="10800" rIns="18000" bIns="10800" anchor="ctr">
            <a:spAutoFit/>
          </a:bodyPr>
          <a:lstStyle/>
          <a:p>
            <a:pPr algn="l">
              <a:defRPr/>
            </a:pPr>
            <a:r>
              <a:rPr lang="en-GB" sz="2600" dirty="0">
                <a:solidFill>
                  <a:schemeClr val="tx2"/>
                </a:solidFill>
                <a:latin typeface="Verdana" charset="0"/>
                <a:ea typeface="ＭＳ Ｐゴシック" charset="0"/>
              </a:rPr>
              <a:t>CREED/AFFIRMATION*</a:t>
            </a:r>
          </a:p>
        </p:txBody>
      </p:sp>
      <p:sp>
        <p:nvSpPr>
          <p:cNvPr id="275466" name="Text Box 10"/>
          <p:cNvSpPr txBox="1">
            <a:spLocks noChangeArrowheads="1"/>
          </p:cNvSpPr>
          <p:nvPr/>
        </p:nvSpPr>
        <p:spPr bwMode="auto">
          <a:xfrm>
            <a:off x="683568" y="5043488"/>
            <a:ext cx="4800600" cy="442912"/>
          </a:xfrm>
          <a:prstGeom prst="rect">
            <a:avLst/>
          </a:prstGeom>
          <a:solidFill>
            <a:srgbClr val="FFFF00"/>
          </a:solidFill>
          <a:ln w="9525">
            <a:solidFill>
              <a:schemeClr val="tx1"/>
            </a:solidFill>
            <a:miter lim="800000"/>
            <a:headEnd/>
            <a:tailEnd/>
          </a:ln>
          <a:effectLst/>
        </p:spPr>
        <p:txBody>
          <a:bodyPr lIns="54000" tIns="10800" rIns="18000" bIns="10800" anchor="ctr"/>
          <a:lstStyle/>
          <a:p>
            <a:pPr algn="l">
              <a:defRPr/>
            </a:pPr>
            <a:r>
              <a:rPr lang="en-GB" sz="2200">
                <a:solidFill>
                  <a:schemeClr val="tx2"/>
                </a:solidFill>
                <a:latin typeface="Verdana" charset="0"/>
                <a:ea typeface="ＭＳ Ｐゴシック" charset="0"/>
              </a:rPr>
              <a:t>INTERCESSION &amp; THANKS</a:t>
            </a:r>
          </a:p>
        </p:txBody>
      </p:sp>
      <p:sp>
        <p:nvSpPr>
          <p:cNvPr id="275467" name="Text Box 11"/>
          <p:cNvSpPr txBox="1">
            <a:spLocks noChangeArrowheads="1"/>
          </p:cNvSpPr>
          <p:nvPr/>
        </p:nvSpPr>
        <p:spPr bwMode="auto">
          <a:xfrm>
            <a:off x="683568" y="5626100"/>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lvl1pPr>
              <a:defRPr sz="3200" b="1">
                <a:solidFill>
                  <a:schemeClr val="tx1"/>
                </a:solidFill>
                <a:latin typeface="Verdana" pitchFamily="34" charset="0"/>
                <a:ea typeface="MS PGothic" pitchFamily="34" charset="-128"/>
              </a:defRPr>
            </a:lvl1pPr>
            <a:lvl2pPr marL="742950" indent="-285750">
              <a:defRPr sz="3200" b="1">
                <a:solidFill>
                  <a:schemeClr val="tx1"/>
                </a:solidFill>
                <a:latin typeface="Verdana" pitchFamily="34" charset="0"/>
                <a:ea typeface="MS PGothic" pitchFamily="34" charset="-128"/>
              </a:defRPr>
            </a:lvl2pPr>
            <a:lvl3pPr marL="1143000" indent="-228600">
              <a:defRPr sz="3200" b="1">
                <a:solidFill>
                  <a:schemeClr val="tx1"/>
                </a:solidFill>
                <a:latin typeface="Verdana" pitchFamily="34" charset="0"/>
                <a:ea typeface="MS PGothic" pitchFamily="34" charset="-128"/>
              </a:defRPr>
            </a:lvl3pPr>
            <a:lvl4pPr marL="1600200" indent="-228600">
              <a:defRPr sz="3200" b="1">
                <a:solidFill>
                  <a:schemeClr val="tx1"/>
                </a:solidFill>
                <a:latin typeface="Verdana" pitchFamily="34" charset="0"/>
                <a:ea typeface="MS PGothic" pitchFamily="34" charset="-128"/>
              </a:defRPr>
            </a:lvl4pPr>
            <a:lvl5pPr marL="2057400" indent="-228600">
              <a:defRPr sz="3200" b="1">
                <a:solidFill>
                  <a:schemeClr val="tx1"/>
                </a:solidFill>
                <a:latin typeface="Verdana" pitchFamily="34" charset="0"/>
                <a:ea typeface="MS PGothic" pitchFamily="34" charset="-128"/>
              </a:defRPr>
            </a:lvl5pPr>
            <a:lvl6pPr marL="25146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6pPr>
            <a:lvl7pPr marL="29718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7pPr>
            <a:lvl8pPr marL="34290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8pPr>
            <a:lvl9pPr marL="3886200" indent="-228600" algn="ctr" eaLnBrk="0" fontAlgn="base" hangingPunct="0">
              <a:spcBef>
                <a:spcPct val="0"/>
              </a:spcBef>
              <a:spcAft>
                <a:spcPct val="0"/>
              </a:spcAft>
              <a:defRPr sz="3200" b="1">
                <a:solidFill>
                  <a:schemeClr val="tx1"/>
                </a:solidFill>
                <a:latin typeface="Verdana" pitchFamily="34" charset="0"/>
                <a:ea typeface="MS PGothic" pitchFamily="34" charset="-128"/>
              </a:defRPr>
            </a:lvl9pPr>
          </a:lstStyle>
          <a:p>
            <a:pPr algn="l"/>
            <a:r>
              <a:rPr lang="en-GB" altLang="en-US" sz="2600">
                <a:solidFill>
                  <a:schemeClr val="tx2"/>
                </a:solidFill>
              </a:rPr>
              <a:t>LORD’S PRAYER</a:t>
            </a:r>
          </a:p>
        </p:txBody>
      </p:sp>
      <p:sp>
        <p:nvSpPr>
          <p:cNvPr id="275468" name="Text Box 12"/>
          <p:cNvSpPr txBox="1">
            <a:spLocks noChangeArrowheads="1"/>
          </p:cNvSpPr>
          <p:nvPr/>
        </p:nvSpPr>
        <p:spPr bwMode="auto">
          <a:xfrm>
            <a:off x="683568" y="6213475"/>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DISMISSAL</a:t>
            </a:r>
          </a:p>
        </p:txBody>
      </p:sp>
      <p:sp>
        <p:nvSpPr>
          <p:cNvPr id="275470" name="Text Box 14"/>
          <p:cNvSpPr txBox="1">
            <a:spLocks noChangeArrowheads="1"/>
          </p:cNvSpPr>
          <p:nvPr/>
        </p:nvSpPr>
        <p:spPr bwMode="auto">
          <a:xfrm>
            <a:off x="683568" y="304800"/>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dirty="0">
                <a:solidFill>
                  <a:schemeClr val="tx2"/>
                </a:solidFill>
                <a:latin typeface="Verdana" charset="0"/>
                <a:ea typeface="ＭＳ Ｐゴシック" charset="0"/>
              </a:rPr>
              <a:t>BEGINNING</a:t>
            </a:r>
          </a:p>
        </p:txBody>
      </p:sp>
      <p:sp>
        <p:nvSpPr>
          <p:cNvPr id="275471" name="Text Box 15"/>
          <p:cNvSpPr txBox="1">
            <a:spLocks noChangeArrowheads="1"/>
          </p:cNvSpPr>
          <p:nvPr/>
        </p:nvSpPr>
        <p:spPr bwMode="auto">
          <a:xfrm>
            <a:off x="686743" y="881063"/>
            <a:ext cx="4797425" cy="428625"/>
          </a:xfrm>
          <a:prstGeom prst="rect">
            <a:avLst/>
          </a:prstGeom>
          <a:solidFill>
            <a:srgbClr val="FD9A59"/>
          </a:solidFill>
          <a:ln w="28575" cmpd="sng">
            <a:solidFill>
              <a:schemeClr val="tx1"/>
            </a:solidFill>
            <a:miter lim="800000"/>
            <a:headEnd/>
            <a:tailEnd/>
          </a:ln>
          <a:effectLst/>
        </p:spPr>
        <p:txBody>
          <a:bodyPr lIns="54000" tIns="10800" rIns="18000" bIns="10800" anchor="ctr">
            <a:spAutoFit/>
          </a:bodyPr>
          <a:lstStyle/>
          <a:p>
            <a:pPr algn="l">
              <a:defRPr/>
            </a:pPr>
            <a:r>
              <a:rPr lang="en-GB" sz="2600" dirty="0">
                <a:solidFill>
                  <a:schemeClr val="tx2"/>
                </a:solidFill>
                <a:latin typeface="Verdana" charset="0"/>
                <a:ea typeface="ＭＳ Ｐゴシック" charset="0"/>
              </a:rPr>
              <a:t>PENITENCE*</a:t>
            </a:r>
          </a:p>
        </p:txBody>
      </p:sp>
      <p:sp>
        <p:nvSpPr>
          <p:cNvPr id="275472" name="Text Box 16"/>
          <p:cNvSpPr txBox="1">
            <a:spLocks noChangeArrowheads="1"/>
          </p:cNvSpPr>
          <p:nvPr/>
        </p:nvSpPr>
        <p:spPr bwMode="auto">
          <a:xfrm>
            <a:off x="683568" y="2027238"/>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COLLECT</a:t>
            </a:r>
          </a:p>
        </p:txBody>
      </p:sp>
      <p:sp>
        <p:nvSpPr>
          <p:cNvPr id="275473" name="Text Box 17"/>
          <p:cNvSpPr txBox="1">
            <a:spLocks noChangeArrowheads="1"/>
          </p:cNvSpPr>
          <p:nvPr/>
        </p:nvSpPr>
        <p:spPr bwMode="auto">
          <a:xfrm>
            <a:off x="5638800" y="5417929"/>
            <a:ext cx="339725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spAutoFit/>
          </a:bodyPr>
          <a:lstStyle/>
          <a:p>
            <a:pPr algn="r">
              <a:defRPr/>
            </a:pPr>
            <a:r>
              <a:rPr lang="en-GB" sz="1600" b="0" i="1" dirty="0">
                <a:latin typeface="Verdana" charset="0"/>
                <a:ea typeface="ＭＳ Ｐゴシック" charset="0"/>
              </a:rPr>
              <a:t>Can be found:</a:t>
            </a:r>
          </a:p>
          <a:p>
            <a:pPr algn="r">
              <a:defRPr/>
            </a:pPr>
            <a:r>
              <a:rPr lang="en-GB" sz="1600" b="0" i="1" dirty="0">
                <a:latin typeface="Verdana" charset="0"/>
                <a:ea typeface="ＭＳ Ｐゴシック" charset="0"/>
              </a:rPr>
              <a:t>CW main vol.</a:t>
            </a:r>
            <a:r>
              <a:rPr lang="en-GB" sz="1600" b="0" dirty="0">
                <a:latin typeface="Verdana" charset="0"/>
                <a:ea typeface="ＭＳ Ｐゴシック" charset="0"/>
              </a:rPr>
              <a:t> pp. 21-27; </a:t>
            </a:r>
            <a:br>
              <a:rPr lang="en-GB" sz="1600" b="0" dirty="0">
                <a:latin typeface="Verdana" charset="0"/>
                <a:ea typeface="ＭＳ Ｐゴシック" charset="0"/>
              </a:rPr>
            </a:br>
            <a:r>
              <a:rPr lang="en-GB" sz="1600" b="0" i="1" dirty="0">
                <a:latin typeface="Verdana" charset="0"/>
                <a:ea typeface="ＭＳ Ｐゴシック" charset="0"/>
              </a:rPr>
              <a:t>New Patterns</a:t>
            </a:r>
            <a:r>
              <a:rPr lang="en-GB" sz="1600" b="0" dirty="0">
                <a:latin typeface="Verdana" charset="0"/>
                <a:ea typeface="ＭＳ Ｐゴシック" charset="0"/>
              </a:rPr>
              <a:t> pp. 9-14</a:t>
            </a:r>
          </a:p>
          <a:p>
            <a:pPr algn="r">
              <a:defRPr/>
            </a:pPr>
            <a:endParaRPr lang="en-GB" sz="1600" b="0" dirty="0">
              <a:latin typeface="Verdana" charset="0"/>
              <a:ea typeface="ＭＳ Ｐゴシック" charset="0"/>
            </a:endParaRPr>
          </a:p>
          <a:p>
            <a:pPr algn="r">
              <a:defRPr/>
            </a:pPr>
            <a:r>
              <a:rPr lang="en-GB" sz="1600" b="0" dirty="0">
                <a:latin typeface="Verdana" charset="0"/>
                <a:ea typeface="ＭＳ Ｐゴシック" charset="0"/>
              </a:rPr>
              <a:t>see </a:t>
            </a:r>
            <a:r>
              <a:rPr lang="en-GB" sz="1600" b="0" i="1" dirty="0">
                <a:latin typeface="Verdana" charset="0"/>
                <a:ea typeface="ＭＳ Ｐゴシック" charset="0"/>
              </a:rPr>
              <a:t>FYWACW</a:t>
            </a:r>
            <a:r>
              <a:rPr lang="en-GB" sz="1600" b="0" dirty="0">
                <a:latin typeface="Verdana" charset="0"/>
                <a:ea typeface="ＭＳ Ｐゴシック" charset="0"/>
              </a:rPr>
              <a:t> Chap 3</a:t>
            </a:r>
          </a:p>
        </p:txBody>
      </p:sp>
      <p:sp>
        <p:nvSpPr>
          <p:cNvPr id="275474" name="Text Box 18"/>
          <p:cNvSpPr txBox="1">
            <a:spLocks noChangeArrowheads="1"/>
          </p:cNvSpPr>
          <p:nvPr/>
        </p:nvSpPr>
        <p:spPr bwMode="auto">
          <a:xfrm>
            <a:off x="683568" y="1476375"/>
            <a:ext cx="4800600" cy="428625"/>
          </a:xfrm>
          <a:prstGeom prst="rect">
            <a:avLst/>
          </a:prstGeom>
          <a:solidFill>
            <a:srgbClr val="FFFF00"/>
          </a:solidFill>
          <a:ln w="9525">
            <a:solidFill>
              <a:schemeClr val="tx1"/>
            </a:solidFill>
            <a:miter lim="800000"/>
            <a:headEnd/>
            <a:tailEnd/>
          </a:ln>
          <a:effectLst/>
        </p:spPr>
        <p:txBody>
          <a:bodyPr lIns="54000" tIns="10800" rIns="18000" bIns="10800" anchor="ctr">
            <a:spAutoFit/>
          </a:bodyPr>
          <a:lstStyle/>
          <a:p>
            <a:pPr algn="l">
              <a:defRPr/>
            </a:pPr>
            <a:r>
              <a:rPr lang="en-GB" sz="2600">
                <a:solidFill>
                  <a:schemeClr val="tx2"/>
                </a:solidFill>
                <a:latin typeface="Verdana" charset="0"/>
                <a:ea typeface="ＭＳ Ｐゴシック" charset="0"/>
              </a:rPr>
              <a:t>CANTICLE &amp; RESPONSES</a:t>
            </a:r>
          </a:p>
        </p:txBody>
      </p:sp>
      <p:grpSp>
        <p:nvGrpSpPr>
          <p:cNvPr id="3" name="Group 2"/>
          <p:cNvGrpSpPr/>
          <p:nvPr/>
        </p:nvGrpSpPr>
        <p:grpSpPr>
          <a:xfrm>
            <a:off x="5508104" y="314251"/>
            <a:ext cx="3272027" cy="6336704"/>
            <a:chOff x="5404409" y="314251"/>
            <a:chExt cx="3272027" cy="6336704"/>
          </a:xfrm>
        </p:grpSpPr>
        <p:sp>
          <p:nvSpPr>
            <p:cNvPr id="16" name="Rounded Rectangular Callout 15"/>
            <p:cNvSpPr/>
            <p:nvPr/>
          </p:nvSpPr>
          <p:spPr bwMode="auto">
            <a:xfrm>
              <a:off x="6372180" y="3276192"/>
              <a:ext cx="2304256" cy="759550"/>
            </a:xfrm>
            <a:prstGeom prst="wedgeRoundRectCallout">
              <a:avLst>
                <a:gd name="adj1" fmla="val -70279"/>
                <a:gd name="adj2" fmla="val -23596"/>
                <a:gd name="adj3" fmla="val 16667"/>
              </a:avLst>
            </a:prstGeom>
            <a:solidFill>
              <a:schemeClr val="bg2">
                <a:lumMod val="50000"/>
              </a:schemeClr>
            </a:solidFill>
            <a:ln w="38100" cap="flat" cmpd="sng" algn="ctr">
              <a:solidFill>
                <a:schemeClr val="tx1"/>
              </a:solidFill>
              <a:prstDash val="solid"/>
              <a:round/>
              <a:headEnd type="none" w="med" len="med"/>
              <a:tailEnd type="triangle" w="med" len="med"/>
            </a:ln>
            <a:effectLst/>
          </p:spPr>
          <p:txBody>
            <a:bodyPr vert="horz" wrap="squar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solidFill>
                  <a:effectLst/>
                  <a:latin typeface="Verdana" charset="0"/>
                  <a:ea typeface="ＭＳ Ｐゴシック" charset="0"/>
                  <a:cs typeface="ＭＳ Ｐゴシック" charset="0"/>
                </a:rPr>
                <a:t>Doesn’t have to be in this order</a:t>
              </a:r>
            </a:p>
          </p:txBody>
        </p:sp>
        <p:sp>
          <p:nvSpPr>
            <p:cNvPr id="2" name="Right Brace 1"/>
            <p:cNvSpPr/>
            <p:nvPr/>
          </p:nvSpPr>
          <p:spPr bwMode="auto">
            <a:xfrm>
              <a:off x="5404409" y="314251"/>
              <a:ext cx="360000" cy="6336704"/>
            </a:xfrm>
            <a:prstGeom prst="rightBrace">
              <a:avLst>
                <a:gd name="adj1" fmla="val 53061"/>
                <a:gd name="adj2" fmla="val 50000"/>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p>
          </p:txBody>
        </p:sp>
      </p:grpSp>
      <p:sp>
        <p:nvSpPr>
          <p:cNvPr id="5" name="TextBox 4"/>
          <p:cNvSpPr txBox="1"/>
          <p:nvPr/>
        </p:nvSpPr>
        <p:spPr>
          <a:xfrm>
            <a:off x="6251044" y="4233282"/>
            <a:ext cx="2785452" cy="707886"/>
          </a:xfrm>
          <a:prstGeom prst="rect">
            <a:avLst/>
          </a:prstGeom>
          <a:noFill/>
        </p:spPr>
        <p:txBody>
          <a:bodyPr wrap="square" rtlCol="0">
            <a:spAutoFit/>
          </a:bodyPr>
          <a:lstStyle/>
          <a:p>
            <a:pPr algn="r"/>
            <a:r>
              <a:rPr lang="en-US" sz="2000" dirty="0"/>
              <a:t>* </a:t>
            </a:r>
            <a:r>
              <a:rPr lang="en-US" sz="2000" b="0" dirty="0"/>
              <a:t>= authorized text only</a:t>
            </a:r>
          </a:p>
        </p:txBody>
      </p:sp>
      <p:sp>
        <p:nvSpPr>
          <p:cNvPr id="4" name="TextBox 3">
            <a:extLst>
              <a:ext uri="{FF2B5EF4-FFF2-40B4-BE49-F238E27FC236}">
                <a16:creationId xmlns:a16="http://schemas.microsoft.com/office/drawing/2014/main" id="{95D5689F-3B78-4C3C-990D-3C108C9CED1D}"/>
              </a:ext>
            </a:extLst>
          </p:cNvPr>
          <p:cNvSpPr txBox="1"/>
          <p:nvPr/>
        </p:nvSpPr>
        <p:spPr>
          <a:xfrm>
            <a:off x="6323052" y="1340768"/>
            <a:ext cx="2785452" cy="1815882"/>
          </a:xfrm>
          <a:prstGeom prst="rect">
            <a:avLst/>
          </a:prstGeom>
          <a:noFill/>
        </p:spPr>
        <p:txBody>
          <a:bodyPr wrap="square" rtlCol="0">
            <a:spAutoFit/>
          </a:bodyPr>
          <a:lstStyle/>
          <a:p>
            <a:pPr algn="r"/>
            <a:r>
              <a:rPr lang="en-GB" sz="2800" dirty="0"/>
              <a:t>…at the Principal Service on Sunday</a:t>
            </a:r>
          </a:p>
        </p:txBody>
      </p:sp>
    </p:spTree>
    <p:extLst>
      <p:ext uri="{BB962C8B-B14F-4D97-AF65-F5344CB8AC3E}">
        <p14:creationId xmlns:p14="http://schemas.microsoft.com/office/powerpoint/2010/main" val="277106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827088" y="214313"/>
            <a:ext cx="5761037" cy="2278062"/>
          </a:xfrm>
        </p:spPr>
        <p:txBody>
          <a:bodyPr/>
          <a:lstStyle/>
          <a:p>
            <a:pPr eaLnBrk="1" hangingPunct="1"/>
            <a:r>
              <a:rPr lang="en-GB" sz="4600">
                <a:latin typeface="Verdana" charset="0"/>
                <a:ea typeface="ＭＳ Ｐゴシック" charset="0"/>
                <a:cs typeface="ＭＳ Ｐゴシック" charset="0"/>
              </a:rPr>
              <a:t>What makes worship ‘Anglican’?</a:t>
            </a:r>
            <a:endParaRPr lang="en-US" sz="4600">
              <a:latin typeface="Verdana" charset="0"/>
              <a:ea typeface="ＭＳ Ｐゴシック" charset="0"/>
              <a:cs typeface="ＭＳ Ｐゴシック" charset="0"/>
            </a:endParaRPr>
          </a:p>
        </p:txBody>
      </p:sp>
      <p:sp>
        <p:nvSpPr>
          <p:cNvPr id="316421" name="AutoShape 5"/>
          <p:cNvSpPr>
            <a:spLocks noChangeArrowheads="1"/>
          </p:cNvSpPr>
          <p:nvPr/>
        </p:nvSpPr>
        <p:spPr bwMode="auto">
          <a:xfrm>
            <a:off x="6948488" y="476250"/>
            <a:ext cx="1871662" cy="865188"/>
          </a:xfrm>
          <a:prstGeom prst="wedgeEllipseCallout">
            <a:avLst>
              <a:gd name="adj1" fmla="val 48644"/>
              <a:gd name="adj2" fmla="val 55870"/>
            </a:avLst>
          </a:prstGeom>
          <a:solidFill>
            <a:srgbClr val="FF00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defRPr/>
            </a:pPr>
            <a:endParaRPr lang="en-US"/>
          </a:p>
        </p:txBody>
      </p:sp>
      <p:sp>
        <p:nvSpPr>
          <p:cNvPr id="316422" name="AutoShape 6"/>
          <p:cNvSpPr>
            <a:spLocks noChangeArrowheads="1"/>
          </p:cNvSpPr>
          <p:nvPr/>
        </p:nvSpPr>
        <p:spPr bwMode="auto">
          <a:xfrm>
            <a:off x="5651500" y="981075"/>
            <a:ext cx="2520950" cy="1152525"/>
          </a:xfrm>
          <a:prstGeom prst="wedgeEllipseCallout">
            <a:avLst>
              <a:gd name="adj1" fmla="val -45782"/>
              <a:gd name="adj2" fmla="val 67495"/>
            </a:avLst>
          </a:prstGeom>
          <a:solidFill>
            <a:srgbClr val="9933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defRPr/>
            </a:pPr>
            <a:endParaRPr lang="en-US"/>
          </a:p>
        </p:txBody>
      </p:sp>
      <p:sp>
        <p:nvSpPr>
          <p:cNvPr id="2" name="TextBox 1"/>
          <p:cNvSpPr txBox="1"/>
          <p:nvPr/>
        </p:nvSpPr>
        <p:spPr>
          <a:xfrm>
            <a:off x="1187623" y="4077072"/>
            <a:ext cx="7272809" cy="1077218"/>
          </a:xfrm>
          <a:prstGeom prst="rect">
            <a:avLst/>
          </a:prstGeom>
          <a:noFill/>
        </p:spPr>
        <p:txBody>
          <a:bodyPr wrap="square" rtlCol="0">
            <a:spAutoFit/>
          </a:bodyPr>
          <a:lstStyle/>
          <a:p>
            <a:r>
              <a:rPr lang="en-GB" dirty="0"/>
              <a:t>If you had to produce a list, what would be on 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638800" y="296863"/>
            <a:ext cx="3505200" cy="1044575"/>
          </a:xfrm>
        </p:spPr>
        <p:txBody>
          <a:bodyPr/>
          <a:lstStyle/>
          <a:p>
            <a:pPr algn="r" eaLnBrk="1" hangingPunct="1"/>
            <a:r>
              <a:rPr lang="en-GB" dirty="0">
                <a:latin typeface="Verdana" charset="0"/>
                <a:ea typeface="ＭＳ Ｐゴシック" charset="0"/>
                <a:cs typeface="ＭＳ Ｐゴシック" charset="0"/>
              </a:rPr>
              <a:t>A Service of the Word</a:t>
            </a:r>
          </a:p>
        </p:txBody>
      </p:sp>
      <p:sp>
        <p:nvSpPr>
          <p:cNvPr id="277507" name="Text Box 3"/>
          <p:cNvSpPr txBox="1">
            <a:spLocks noChangeArrowheads="1"/>
          </p:cNvSpPr>
          <p:nvPr/>
        </p:nvSpPr>
        <p:spPr bwMode="auto">
          <a:xfrm>
            <a:off x="762000" y="2643188"/>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dirty="0">
                <a:solidFill>
                  <a:schemeClr val="tx2"/>
                </a:solidFill>
              </a:rPr>
              <a:t>BIBLE READING/S</a:t>
            </a:r>
          </a:p>
        </p:txBody>
      </p:sp>
      <p:sp>
        <p:nvSpPr>
          <p:cNvPr id="277508" name="Text Box 4"/>
          <p:cNvSpPr txBox="1">
            <a:spLocks noChangeArrowheads="1"/>
          </p:cNvSpPr>
          <p:nvPr/>
        </p:nvSpPr>
        <p:spPr bwMode="auto">
          <a:xfrm>
            <a:off x="762000" y="3228975"/>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PSALM or PSALM SONG</a:t>
            </a:r>
          </a:p>
        </p:txBody>
      </p:sp>
      <p:sp>
        <p:nvSpPr>
          <p:cNvPr id="277509" name="Text Box 5"/>
          <p:cNvSpPr txBox="1">
            <a:spLocks noChangeArrowheads="1"/>
          </p:cNvSpPr>
          <p:nvPr/>
        </p:nvSpPr>
        <p:spPr bwMode="auto">
          <a:xfrm>
            <a:off x="762000" y="3838575"/>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SERMON</a:t>
            </a:r>
          </a:p>
        </p:txBody>
      </p:sp>
      <p:sp>
        <p:nvSpPr>
          <p:cNvPr id="277510" name="Text Box 6"/>
          <p:cNvSpPr txBox="1">
            <a:spLocks noChangeArrowheads="1"/>
          </p:cNvSpPr>
          <p:nvPr/>
        </p:nvSpPr>
        <p:spPr bwMode="auto">
          <a:xfrm>
            <a:off x="762000" y="5043488"/>
            <a:ext cx="4800600" cy="442912"/>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lstStyle/>
          <a:p>
            <a:pPr algn="l">
              <a:defRPr/>
            </a:pPr>
            <a:r>
              <a:rPr lang="en-GB" sz="2200">
                <a:solidFill>
                  <a:schemeClr val="tx2"/>
                </a:solidFill>
              </a:rPr>
              <a:t>INTERCESSION &amp; THANKS</a:t>
            </a:r>
          </a:p>
        </p:txBody>
      </p:sp>
      <p:sp>
        <p:nvSpPr>
          <p:cNvPr id="277511" name="Text Box 7"/>
          <p:cNvSpPr txBox="1">
            <a:spLocks noChangeArrowheads="1"/>
          </p:cNvSpPr>
          <p:nvPr/>
        </p:nvSpPr>
        <p:spPr bwMode="auto">
          <a:xfrm>
            <a:off x="762000" y="5626100"/>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LORD’S PRAYER</a:t>
            </a:r>
          </a:p>
        </p:txBody>
      </p:sp>
      <p:sp>
        <p:nvSpPr>
          <p:cNvPr id="277512" name="Text Box 8"/>
          <p:cNvSpPr txBox="1">
            <a:spLocks noChangeArrowheads="1"/>
          </p:cNvSpPr>
          <p:nvPr/>
        </p:nvSpPr>
        <p:spPr bwMode="auto">
          <a:xfrm>
            <a:off x="762000" y="6213475"/>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DISMISSAL</a:t>
            </a:r>
          </a:p>
        </p:txBody>
      </p:sp>
      <p:sp>
        <p:nvSpPr>
          <p:cNvPr id="277513" name="Text Box 9"/>
          <p:cNvSpPr txBox="1">
            <a:spLocks noChangeArrowheads="1"/>
          </p:cNvSpPr>
          <p:nvPr/>
        </p:nvSpPr>
        <p:spPr bwMode="auto">
          <a:xfrm>
            <a:off x="762000" y="304800"/>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BEGINNING</a:t>
            </a:r>
          </a:p>
        </p:txBody>
      </p:sp>
      <p:sp>
        <p:nvSpPr>
          <p:cNvPr id="277514" name="Text Box 10"/>
          <p:cNvSpPr txBox="1">
            <a:spLocks noChangeArrowheads="1"/>
          </p:cNvSpPr>
          <p:nvPr/>
        </p:nvSpPr>
        <p:spPr bwMode="auto">
          <a:xfrm>
            <a:off x="762000" y="2027238"/>
            <a:ext cx="4800600" cy="428625"/>
          </a:xfrm>
          <a:prstGeom prst="rect">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COLLECT</a:t>
            </a:r>
          </a:p>
        </p:txBody>
      </p:sp>
      <p:grpSp>
        <p:nvGrpSpPr>
          <p:cNvPr id="277515" name="Group 11"/>
          <p:cNvGrpSpPr>
            <a:grpSpLocks/>
          </p:cNvGrpSpPr>
          <p:nvPr/>
        </p:nvGrpSpPr>
        <p:grpSpPr bwMode="auto">
          <a:xfrm>
            <a:off x="762000" y="881063"/>
            <a:ext cx="4800600" cy="3995737"/>
            <a:chOff x="480" y="555"/>
            <a:chExt cx="3024" cy="2517"/>
          </a:xfrm>
        </p:grpSpPr>
        <p:sp>
          <p:nvSpPr>
            <p:cNvPr id="277516" name="Text Box 12"/>
            <p:cNvSpPr txBox="1">
              <a:spLocks noChangeArrowheads="1"/>
            </p:cNvSpPr>
            <p:nvPr/>
          </p:nvSpPr>
          <p:spPr bwMode="auto">
            <a:xfrm>
              <a:off x="480" y="2802"/>
              <a:ext cx="3024" cy="27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dirty="0">
                  <a:solidFill>
                    <a:schemeClr val="tx2"/>
                  </a:solidFill>
                </a:rPr>
                <a:t>CREED / AFFIRMATION*</a:t>
              </a:r>
            </a:p>
          </p:txBody>
        </p:sp>
        <p:sp>
          <p:nvSpPr>
            <p:cNvPr id="277517" name="Text Box 13"/>
            <p:cNvSpPr txBox="1">
              <a:spLocks noChangeArrowheads="1"/>
            </p:cNvSpPr>
            <p:nvPr/>
          </p:nvSpPr>
          <p:spPr bwMode="auto">
            <a:xfrm>
              <a:off x="482" y="555"/>
              <a:ext cx="3022" cy="27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dirty="0">
                  <a:solidFill>
                    <a:schemeClr val="tx2"/>
                  </a:solidFill>
                </a:rPr>
                <a:t>PENITENCE*</a:t>
              </a:r>
            </a:p>
          </p:txBody>
        </p:sp>
        <p:sp>
          <p:nvSpPr>
            <p:cNvPr id="277518" name="Text Box 14"/>
            <p:cNvSpPr txBox="1">
              <a:spLocks noChangeArrowheads="1"/>
            </p:cNvSpPr>
            <p:nvPr/>
          </p:nvSpPr>
          <p:spPr bwMode="auto">
            <a:xfrm>
              <a:off x="480" y="930"/>
              <a:ext cx="3024" cy="27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tIns="10800" rIns="18000" bIns="10800" anchor="ctr">
              <a:spAutoFit/>
            </a:bodyPr>
            <a:lstStyle/>
            <a:p>
              <a:pPr algn="l">
                <a:defRPr/>
              </a:pPr>
              <a:r>
                <a:rPr lang="en-GB" sz="2600">
                  <a:solidFill>
                    <a:schemeClr val="tx2"/>
                  </a:solidFill>
                </a:rPr>
                <a:t>CANTICLE &amp; RESPONSES</a:t>
              </a:r>
            </a:p>
          </p:txBody>
        </p:sp>
      </p:grpSp>
      <p:sp>
        <p:nvSpPr>
          <p:cNvPr id="277519" name="Text Box 15"/>
          <p:cNvSpPr txBox="1">
            <a:spLocks noChangeArrowheads="1"/>
          </p:cNvSpPr>
          <p:nvPr/>
        </p:nvSpPr>
        <p:spPr bwMode="auto">
          <a:xfrm>
            <a:off x="6289104" y="1885057"/>
            <a:ext cx="28194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nchor="ctr">
            <a:spAutoFit/>
          </a:bodyPr>
          <a:lstStyle/>
          <a:p>
            <a:pPr algn="r">
              <a:spcBef>
                <a:spcPct val="50000"/>
              </a:spcBef>
              <a:defRPr/>
            </a:pPr>
            <a:r>
              <a:rPr lang="en-US" sz="2800" dirty="0"/>
              <a:t>…if it is </a:t>
            </a:r>
            <a:r>
              <a:rPr lang="en-US" sz="2800" u="sng" dirty="0"/>
              <a:t>not</a:t>
            </a:r>
            <a:r>
              <a:rPr lang="en-US" sz="2800" dirty="0"/>
              <a:t> the </a:t>
            </a:r>
            <a:r>
              <a:rPr lang="en-GB" sz="2800" dirty="0"/>
              <a:t>‘</a:t>
            </a:r>
            <a:r>
              <a:rPr lang="en-US" sz="2800" dirty="0"/>
              <a:t>principal service</a:t>
            </a:r>
            <a:r>
              <a:rPr lang="en-GB" sz="2800" dirty="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2000"/>
                                        <p:tgtEl>
                                          <p:spTgt spid="277515"/>
                                        </p:tgtEl>
                                      </p:cBhvr>
                                    </p:animEffect>
                                    <p:set>
                                      <p:cBhvr>
                                        <p:cTn id="7" dur="1" fill="hold">
                                          <p:stCondLst>
                                            <p:cond delay="1999"/>
                                          </p:stCondLst>
                                        </p:cTn>
                                        <p:tgtEl>
                                          <p:spTgt spid="277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0520"/>
            <a:ext cx="8604448" cy="838200"/>
          </a:xfrm>
        </p:spPr>
        <p:txBody>
          <a:bodyPr/>
          <a:lstStyle/>
          <a:p>
            <a:r>
              <a:rPr lang="en-US" dirty="0"/>
              <a:t>CW – 3 shapes for Communion</a:t>
            </a:r>
          </a:p>
        </p:txBody>
      </p:sp>
      <p:grpSp>
        <p:nvGrpSpPr>
          <p:cNvPr id="3" name="Group 3"/>
          <p:cNvGrpSpPr>
            <a:grpSpLocks/>
          </p:cNvGrpSpPr>
          <p:nvPr/>
        </p:nvGrpSpPr>
        <p:grpSpPr bwMode="auto">
          <a:xfrm>
            <a:off x="739080" y="1052736"/>
            <a:ext cx="8153400" cy="1532038"/>
            <a:chOff x="432" y="576"/>
            <a:chExt cx="5136" cy="968"/>
          </a:xfrm>
        </p:grpSpPr>
        <p:sp>
          <p:nvSpPr>
            <p:cNvPr id="4" name="Rectangle 4"/>
            <p:cNvSpPr>
              <a:spLocks noChangeArrowheads="1"/>
            </p:cNvSpPr>
            <p:nvPr/>
          </p:nvSpPr>
          <p:spPr bwMode="auto">
            <a:xfrm>
              <a:off x="432" y="576"/>
              <a:ext cx="5136" cy="968"/>
            </a:xfrm>
            <a:prstGeom prst="rect">
              <a:avLst/>
            </a:prstGeom>
            <a:solidFill>
              <a:srgbClr val="80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l" eaLnBrk="0" hangingPunct="0"/>
              <a:r>
                <a:rPr lang="en-GB" sz="6600" dirty="0">
                  <a:solidFill>
                    <a:schemeClr val="bg1"/>
                  </a:solidFill>
                </a:rPr>
                <a:t>1</a:t>
              </a:r>
            </a:p>
          </p:txBody>
        </p:sp>
        <p:sp>
          <p:nvSpPr>
            <p:cNvPr id="5" name="Rectangle 5"/>
            <p:cNvSpPr>
              <a:spLocks noChangeArrowheads="1"/>
            </p:cNvSpPr>
            <p:nvPr/>
          </p:nvSpPr>
          <p:spPr bwMode="auto">
            <a:xfrm>
              <a:off x="1056" y="634"/>
              <a:ext cx="4368" cy="842"/>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tIns="36000" bIns="36000" anchorCtr="1"/>
            <a:lstStyle/>
            <a:p>
              <a:pPr eaLnBrk="0" hangingPunct="0"/>
              <a:r>
                <a:rPr lang="en-GB" sz="4400" dirty="0">
                  <a:solidFill>
                    <a:schemeClr val="tx2"/>
                  </a:solidFill>
                </a:rPr>
                <a:t>Order One</a:t>
              </a:r>
              <a:r>
                <a:rPr lang="en-GB" sz="3600" dirty="0">
                  <a:solidFill>
                    <a:schemeClr val="tx2"/>
                  </a:solidFill>
                </a:rPr>
                <a:t> </a:t>
              </a:r>
              <a:r>
                <a:rPr lang="en-GB" sz="2800" b="0" dirty="0">
                  <a:solidFill>
                    <a:schemeClr val="tx2"/>
                  </a:solidFill>
                </a:rPr>
                <a:t>(‘Classic’ shape)</a:t>
              </a:r>
              <a:endParaRPr lang="en-GB" b="0" dirty="0">
                <a:solidFill>
                  <a:schemeClr val="tx2"/>
                </a:solidFill>
              </a:endParaRPr>
            </a:p>
          </p:txBody>
        </p:sp>
      </p:grpSp>
      <p:grpSp>
        <p:nvGrpSpPr>
          <p:cNvPr id="6" name="Group 6"/>
          <p:cNvGrpSpPr>
            <a:grpSpLocks/>
          </p:cNvGrpSpPr>
          <p:nvPr/>
        </p:nvGrpSpPr>
        <p:grpSpPr bwMode="auto">
          <a:xfrm>
            <a:off x="739080" y="3016823"/>
            <a:ext cx="8077200" cy="1563688"/>
            <a:chOff x="432" y="2362"/>
            <a:chExt cx="5088" cy="985"/>
          </a:xfrm>
        </p:grpSpPr>
        <p:sp>
          <p:nvSpPr>
            <p:cNvPr id="7" name="AutoShape 7"/>
            <p:cNvSpPr>
              <a:spLocks noChangeArrowheads="1"/>
            </p:cNvSpPr>
            <p:nvPr/>
          </p:nvSpPr>
          <p:spPr bwMode="auto">
            <a:xfrm>
              <a:off x="432" y="2362"/>
              <a:ext cx="5088" cy="985"/>
            </a:xfrm>
            <a:prstGeom prst="roundRect">
              <a:avLst>
                <a:gd name="adj" fmla="val 28171"/>
              </a:avLst>
            </a:prstGeom>
            <a:solidFill>
              <a:srgbClr val="00009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anchor="ctr"/>
            <a:lstStyle/>
            <a:p>
              <a:pPr algn="l" eaLnBrk="0" hangingPunct="0"/>
              <a:r>
                <a:rPr lang="en-GB" sz="6600" dirty="0">
                  <a:solidFill>
                    <a:schemeClr val="bg1"/>
                  </a:solidFill>
                </a:rPr>
                <a:t>2</a:t>
              </a:r>
              <a:endParaRPr lang="en-GB" sz="6600" dirty="0">
                <a:solidFill>
                  <a:schemeClr val="tx2"/>
                </a:solidFill>
              </a:endParaRPr>
            </a:p>
          </p:txBody>
        </p:sp>
        <p:sp>
          <p:nvSpPr>
            <p:cNvPr id="8" name="AutoShape 8"/>
            <p:cNvSpPr>
              <a:spLocks noChangeArrowheads="1"/>
            </p:cNvSpPr>
            <p:nvPr/>
          </p:nvSpPr>
          <p:spPr bwMode="auto">
            <a:xfrm>
              <a:off x="1056" y="2446"/>
              <a:ext cx="4368" cy="811"/>
            </a:xfrm>
            <a:prstGeom prst="roundRect">
              <a:avLst>
                <a:gd name="adj" fmla="val 22764"/>
              </a:avLst>
            </a:prstGeom>
            <a:solidFill>
              <a:srgbClr val="FFCC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tIns="0" rIns="90000" bIns="36000" anchorCtr="1"/>
            <a:lstStyle/>
            <a:p>
              <a:pPr eaLnBrk="0" hangingPunct="0"/>
              <a:r>
                <a:rPr lang="en-GB" sz="4400" dirty="0">
                  <a:solidFill>
                    <a:schemeClr val="tx2"/>
                  </a:solidFill>
                </a:rPr>
                <a:t>Order Two</a:t>
              </a:r>
              <a:r>
                <a:rPr lang="en-GB" sz="3600" dirty="0">
                  <a:solidFill>
                    <a:schemeClr val="tx2"/>
                  </a:solidFill>
                </a:rPr>
                <a:t> </a:t>
              </a:r>
              <a:r>
                <a:rPr lang="en-GB" sz="2800" b="0" dirty="0">
                  <a:solidFill>
                    <a:schemeClr val="tx2"/>
                  </a:solidFill>
                </a:rPr>
                <a:t>(BCP shape)</a:t>
              </a:r>
            </a:p>
          </p:txBody>
        </p:sp>
      </p:grpSp>
      <p:sp>
        <p:nvSpPr>
          <p:cNvPr id="9" name="Rectangle 9"/>
          <p:cNvSpPr>
            <a:spLocks noChangeArrowheads="1"/>
          </p:cNvSpPr>
          <p:nvPr/>
        </p:nvSpPr>
        <p:spPr bwMode="auto">
          <a:xfrm>
            <a:off x="4015680" y="1943097"/>
            <a:ext cx="4419600" cy="4572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400" dirty="0">
                <a:solidFill>
                  <a:srgbClr val="FFCC00"/>
                </a:solidFill>
              </a:rPr>
              <a:t>Order One (Traditional)</a:t>
            </a:r>
          </a:p>
        </p:txBody>
      </p:sp>
      <p:sp>
        <p:nvSpPr>
          <p:cNvPr id="10" name="AutoShape 10"/>
          <p:cNvSpPr>
            <a:spLocks noChangeArrowheads="1"/>
          </p:cNvSpPr>
          <p:nvPr/>
        </p:nvSpPr>
        <p:spPr bwMode="auto">
          <a:xfrm>
            <a:off x="3482280" y="3944207"/>
            <a:ext cx="4953000" cy="422275"/>
          </a:xfrm>
          <a:prstGeom prst="roundRect">
            <a:avLst>
              <a:gd name="adj" fmla="val 50000"/>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400" dirty="0">
                <a:solidFill>
                  <a:srgbClr val="FFCC00"/>
                </a:solidFill>
              </a:rPr>
              <a:t>Order Two (Contemporary)</a:t>
            </a:r>
          </a:p>
        </p:txBody>
      </p:sp>
      <p:sp>
        <p:nvSpPr>
          <p:cNvPr id="11" name="Line 11"/>
          <p:cNvSpPr>
            <a:spLocks noChangeShapeType="1"/>
          </p:cNvSpPr>
          <p:nvPr/>
        </p:nvSpPr>
        <p:spPr bwMode="auto">
          <a:xfrm>
            <a:off x="739080" y="2800798"/>
            <a:ext cx="8153400"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11">
            <a:extLst>
              <a:ext uri="{FF2B5EF4-FFF2-40B4-BE49-F238E27FC236}">
                <a16:creationId xmlns:a16="http://schemas.microsoft.com/office/drawing/2014/main" id="{7FE7A532-3C3D-B7C7-8196-68CC6EB0D6A9}"/>
              </a:ext>
            </a:extLst>
          </p:cNvPr>
          <p:cNvSpPr>
            <a:spLocks noChangeShapeType="1"/>
          </p:cNvSpPr>
          <p:nvPr/>
        </p:nvSpPr>
        <p:spPr bwMode="auto">
          <a:xfrm>
            <a:off x="700980" y="4797152"/>
            <a:ext cx="8153400"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9" name="Group 18">
            <a:extLst>
              <a:ext uri="{FF2B5EF4-FFF2-40B4-BE49-F238E27FC236}">
                <a16:creationId xmlns:a16="http://schemas.microsoft.com/office/drawing/2014/main" id="{CC128F0C-DA04-A119-5D54-234DCCD44A44}"/>
              </a:ext>
            </a:extLst>
          </p:cNvPr>
          <p:cNvGrpSpPr/>
          <p:nvPr/>
        </p:nvGrpSpPr>
        <p:grpSpPr>
          <a:xfrm>
            <a:off x="739080" y="5018277"/>
            <a:ext cx="8077200" cy="1604041"/>
            <a:chOff x="739080" y="5018277"/>
            <a:chExt cx="8077200" cy="1604041"/>
          </a:xfrm>
        </p:grpSpPr>
        <p:sp>
          <p:nvSpPr>
            <p:cNvPr id="17" name="Flowchart: Document 16">
              <a:extLst>
                <a:ext uri="{FF2B5EF4-FFF2-40B4-BE49-F238E27FC236}">
                  <a16:creationId xmlns:a16="http://schemas.microsoft.com/office/drawing/2014/main" id="{3CA0EFA1-7A34-2942-9A3F-7A3DB76DCADA}"/>
                </a:ext>
              </a:extLst>
            </p:cNvPr>
            <p:cNvSpPr/>
            <p:nvPr/>
          </p:nvSpPr>
          <p:spPr bwMode="auto">
            <a:xfrm>
              <a:off x="739080" y="5018277"/>
              <a:ext cx="8077200" cy="1604041"/>
            </a:xfrm>
            <a:prstGeom prst="flowChartDocument">
              <a:avLst/>
            </a:prstGeom>
            <a:solidFill>
              <a:srgbClr val="80008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600" b="1" i="0" u="none" strike="noStrike" cap="none" normalizeH="0" baseline="0" dirty="0">
                  <a:ln>
                    <a:noFill/>
                  </a:ln>
                  <a:solidFill>
                    <a:schemeClr val="bg1"/>
                  </a:solidFill>
                  <a:effectLst/>
                  <a:latin typeface="Verdana" charset="0"/>
                  <a:ea typeface="ＭＳ Ｐゴシック" charset="0"/>
                  <a:cs typeface="ＭＳ Ｐゴシック" charset="0"/>
                </a:rPr>
                <a:t>3</a:t>
              </a:r>
              <a:endParaRPr kumimoji="0" lang="en-GB" sz="6600" b="1" i="0" u="none" strike="noStrike" cap="none" normalizeH="0" baseline="0" dirty="0">
                <a:ln>
                  <a:noFill/>
                </a:ln>
                <a:solidFill>
                  <a:schemeClr val="bg1"/>
                </a:solidFill>
                <a:effectLst/>
                <a:latin typeface="Verdana" charset="0"/>
                <a:ea typeface="ＭＳ Ｐゴシック" charset="0"/>
                <a:cs typeface="ＭＳ Ｐゴシック" charset="0"/>
              </a:endParaRPr>
            </a:p>
          </p:txBody>
        </p:sp>
        <p:sp>
          <p:nvSpPr>
            <p:cNvPr id="18" name="Flowchart: Document 17">
              <a:extLst>
                <a:ext uri="{FF2B5EF4-FFF2-40B4-BE49-F238E27FC236}">
                  <a16:creationId xmlns:a16="http://schemas.microsoft.com/office/drawing/2014/main" id="{D65B670B-191E-EF88-07EB-3D28FE851382}"/>
                </a:ext>
              </a:extLst>
            </p:cNvPr>
            <p:cNvSpPr/>
            <p:nvPr/>
          </p:nvSpPr>
          <p:spPr bwMode="auto">
            <a:xfrm>
              <a:off x="1729680" y="5128841"/>
              <a:ext cx="6934200" cy="1347664"/>
            </a:xfrm>
            <a:prstGeom prst="flowChartDocumen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6000" tIns="36000" rIns="3600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Verdana" charset="0"/>
                  <a:ea typeface="ＭＳ Ｐゴシック" charset="0"/>
                  <a:cs typeface="ＭＳ Ｐゴシック" charset="0"/>
                </a:rPr>
                <a:t>A Service of the Word with Holy Communion</a:t>
              </a:r>
              <a:endParaRPr kumimoji="0" lang="en-GB" sz="3200" b="1" i="0" u="none" strike="noStrike" cap="none" normalizeH="0" baseline="0" dirty="0">
                <a:ln>
                  <a:noFill/>
                </a:ln>
                <a:solidFill>
                  <a:srgbClr val="000000"/>
                </a:solidFill>
                <a:effectLst/>
                <a:latin typeface="Verdana" charset="0"/>
                <a:ea typeface="ＭＳ Ｐゴシック" charset="0"/>
                <a:cs typeface="ＭＳ Ｐゴシック" charset="0"/>
              </a:endParaRPr>
            </a:p>
          </p:txBody>
        </p:sp>
      </p:grpSp>
      <p:sp>
        <p:nvSpPr>
          <p:cNvPr id="20" name="Speech Bubble: Rectangle with Corners Rounded 19">
            <a:extLst>
              <a:ext uri="{FF2B5EF4-FFF2-40B4-BE49-F238E27FC236}">
                <a16:creationId xmlns:a16="http://schemas.microsoft.com/office/drawing/2014/main" id="{80AC4E37-D1D5-D057-3078-E38330AAFD7B}"/>
              </a:ext>
            </a:extLst>
          </p:cNvPr>
          <p:cNvSpPr/>
          <p:nvPr/>
        </p:nvSpPr>
        <p:spPr bwMode="auto">
          <a:xfrm>
            <a:off x="7308303" y="5934154"/>
            <a:ext cx="1774675" cy="807832"/>
          </a:xfrm>
          <a:prstGeom prst="wedgeRoundRectCallout">
            <a:avLst>
              <a:gd name="adj1" fmla="val -57546"/>
              <a:gd name="adj2" fmla="val -39904"/>
              <a:gd name="adj3" fmla="val 16667"/>
            </a:avLst>
          </a:prstGeom>
          <a:solidFill>
            <a:srgbClr val="80008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Verdana" charset="0"/>
                <a:ea typeface="ＭＳ Ｐゴシック" charset="0"/>
                <a:cs typeface="ＭＳ Ｐゴシック" charset="0"/>
              </a:rPr>
              <a:t>Most flexible</a:t>
            </a:r>
            <a:r>
              <a:rPr kumimoji="0" lang="en-US" sz="2000" b="0" i="0" u="none" strike="noStrike" cap="none" normalizeH="0" dirty="0">
                <a:ln>
                  <a:noFill/>
                </a:ln>
                <a:solidFill>
                  <a:schemeClr val="bg1"/>
                </a:solidFill>
                <a:effectLst/>
                <a:latin typeface="Verdana" charset="0"/>
                <a:ea typeface="ＭＳ Ｐゴシック" charset="0"/>
                <a:cs typeface="ＭＳ Ｐゴシック" charset="0"/>
              </a:rPr>
              <a:t> option</a:t>
            </a:r>
            <a:endParaRPr kumimoji="0" lang="en-GB" sz="2000" b="0" i="0" u="none" strike="noStrike" cap="none" normalizeH="0" baseline="0" dirty="0">
              <a:ln>
                <a:noFill/>
              </a:ln>
              <a:solidFill>
                <a:schemeClr val="bg1"/>
              </a:solidFill>
              <a:effectLst/>
              <a:latin typeface="Verdana" charset="0"/>
              <a:ea typeface="ＭＳ Ｐゴシック" charset="0"/>
              <a:cs typeface="ＭＳ Ｐゴシック" charset="0"/>
            </a:endParaRPr>
          </a:p>
        </p:txBody>
      </p:sp>
    </p:spTree>
    <p:extLst>
      <p:ext uri="{BB962C8B-B14F-4D97-AF65-F5344CB8AC3E}">
        <p14:creationId xmlns:p14="http://schemas.microsoft.com/office/powerpoint/2010/main" val="146929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ppt_x</p:attrName>
                                        </p:attrNameLst>
                                      </p:cBhvr>
                                      <p:tavLst>
                                        <p:tav tm="0">
                                          <p:val>
                                            <p:strVal val="#ppt_x"/>
                                          </p:val>
                                        </p:tav>
                                        <p:tav tm="100000">
                                          <p:val>
                                            <p:strVal val="#ppt_x"/>
                                          </p:val>
                                        </p:tav>
                                      </p:tavLst>
                                    </p:anim>
                                    <p:anim calcmode="lin" valueType="num">
                                      <p:cBhvr>
                                        <p:cTn id="3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p:bldP spid="16"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7088" y="116632"/>
            <a:ext cx="7772400" cy="684312"/>
          </a:xfrm>
        </p:spPr>
        <p:txBody>
          <a:bodyPr/>
          <a:lstStyle/>
          <a:p>
            <a:pPr eaLnBrk="1" hangingPunct="1"/>
            <a:r>
              <a:rPr lang="en-GB" dirty="0">
                <a:latin typeface="Verdana" charset="0"/>
                <a:ea typeface="ＭＳ Ｐゴシック" charset="0"/>
                <a:cs typeface="ＭＳ Ｐゴシック" charset="0"/>
              </a:rPr>
              <a:t>Some ‘rules of thumb’…</a:t>
            </a:r>
          </a:p>
        </p:txBody>
      </p:sp>
      <p:sp>
        <p:nvSpPr>
          <p:cNvPr id="244746" name="Text Box 10"/>
          <p:cNvSpPr txBox="1">
            <a:spLocks noChangeArrowheads="1"/>
          </p:cNvSpPr>
          <p:nvPr/>
        </p:nvSpPr>
        <p:spPr bwMode="auto">
          <a:xfrm>
            <a:off x="1830388" y="2554288"/>
            <a:ext cx="34925" cy="387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8000" tIns="10800" rIns="18000" bIns="10800" anchor="ctr">
            <a:spAutoFit/>
          </a:bodyPr>
          <a:lstStyle/>
          <a:p>
            <a:pPr>
              <a:defRPr/>
            </a:pPr>
            <a:endParaRPr lang="en-GB" sz="2400">
              <a:solidFill>
                <a:schemeClr val="tx2"/>
              </a:solidFill>
            </a:endParaRPr>
          </a:p>
        </p:txBody>
      </p:sp>
      <p:sp>
        <p:nvSpPr>
          <p:cNvPr id="244747" name="AutoShape 11"/>
          <p:cNvSpPr>
            <a:spLocks noChangeArrowheads="1"/>
          </p:cNvSpPr>
          <p:nvPr/>
        </p:nvSpPr>
        <p:spPr bwMode="auto">
          <a:xfrm>
            <a:off x="683568" y="2958852"/>
            <a:ext cx="4093840" cy="1066800"/>
          </a:xfrm>
          <a:prstGeom prst="foldedCorner">
            <a:avLst>
              <a:gd name="adj" fmla="val 12500"/>
            </a:avLst>
          </a:prstGeom>
          <a:solidFill>
            <a:srgbClr val="FFCC66"/>
          </a:solidFill>
          <a:ln w="9525">
            <a:solidFill>
              <a:schemeClr val="tx1"/>
            </a:solidFill>
            <a:round/>
            <a:headEnd/>
            <a:tailEnd/>
          </a:ln>
          <a:effectLst>
            <a:outerShdw blurRad="63500" dist="107763" dir="2700000" algn="ctr" rotWithShape="0">
              <a:srgbClr val="000000">
                <a:alpha val="74998"/>
              </a:srgbClr>
            </a:outerShdw>
          </a:effectLst>
        </p:spPr>
        <p:txBody>
          <a:bodyPr lIns="90000" tIns="108000" rIns="90000" bIns="36000" anchor="ctr"/>
          <a:lstStyle/>
          <a:p>
            <a:pPr algn="l">
              <a:defRPr/>
            </a:pPr>
            <a:r>
              <a:rPr lang="en-GB" dirty="0">
                <a:solidFill>
                  <a:schemeClr val="tx2"/>
                </a:solidFill>
              </a:rPr>
              <a:t>Confessions &amp; Absolutions</a:t>
            </a:r>
          </a:p>
        </p:txBody>
      </p:sp>
      <p:sp>
        <p:nvSpPr>
          <p:cNvPr id="244748" name="AutoShape 12"/>
          <p:cNvSpPr>
            <a:spLocks noChangeArrowheads="1"/>
          </p:cNvSpPr>
          <p:nvPr/>
        </p:nvSpPr>
        <p:spPr bwMode="auto">
          <a:xfrm>
            <a:off x="755576" y="5805636"/>
            <a:ext cx="4021832" cy="791716"/>
          </a:xfrm>
          <a:prstGeom prst="foldedCorner">
            <a:avLst>
              <a:gd name="adj" fmla="val 12500"/>
            </a:avLst>
          </a:prstGeom>
          <a:solidFill>
            <a:srgbClr val="008000"/>
          </a:solidFill>
          <a:ln w="9525">
            <a:solidFill>
              <a:schemeClr val="tx1"/>
            </a:solidFill>
            <a:round/>
            <a:headEnd/>
            <a:tailEnd/>
          </a:ln>
          <a:effectLst>
            <a:outerShdw blurRad="63500" dist="107763" dir="2700000" algn="ctr" rotWithShape="0">
              <a:srgbClr val="000000">
                <a:alpha val="74998"/>
              </a:srgbClr>
            </a:outerShdw>
          </a:effectLst>
        </p:spPr>
        <p:txBody>
          <a:bodyPr lIns="90000" tIns="10800" rIns="90000" bIns="10800" anchor="ctr"/>
          <a:lstStyle/>
          <a:p>
            <a:pPr algn="l">
              <a:defRPr/>
            </a:pPr>
            <a:r>
              <a:rPr lang="en-GB" dirty="0">
                <a:solidFill>
                  <a:schemeClr val="bg1"/>
                </a:solidFill>
              </a:rPr>
              <a:t>Bible readings</a:t>
            </a:r>
            <a:endParaRPr lang="en-GB" sz="2800" b="0" dirty="0">
              <a:solidFill>
                <a:schemeClr val="bg1"/>
              </a:solidFill>
            </a:endParaRPr>
          </a:p>
        </p:txBody>
      </p:sp>
      <p:sp>
        <p:nvSpPr>
          <p:cNvPr id="244749" name="AutoShape 13"/>
          <p:cNvSpPr>
            <a:spLocks noChangeArrowheads="1"/>
          </p:cNvSpPr>
          <p:nvPr/>
        </p:nvSpPr>
        <p:spPr bwMode="auto">
          <a:xfrm>
            <a:off x="706883" y="4424412"/>
            <a:ext cx="4070525" cy="1050205"/>
          </a:xfrm>
          <a:prstGeom prst="foldedCorner">
            <a:avLst>
              <a:gd name="adj" fmla="val 12500"/>
            </a:avLst>
          </a:prstGeom>
          <a:solidFill>
            <a:srgbClr val="FFCC66"/>
          </a:solidFill>
          <a:ln w="9525">
            <a:solidFill>
              <a:schemeClr val="tx1"/>
            </a:solidFill>
            <a:round/>
            <a:headEnd/>
            <a:tailEnd/>
          </a:ln>
          <a:effectLst>
            <a:outerShdw blurRad="63500" dist="107763" dir="2700000" algn="ctr" rotWithShape="0">
              <a:srgbClr val="000000">
                <a:alpha val="74998"/>
              </a:srgbClr>
            </a:outerShdw>
          </a:effectLst>
        </p:spPr>
        <p:txBody>
          <a:bodyPr lIns="90000" tIns="10800" rIns="90000" bIns="10800" anchor="ctr"/>
          <a:lstStyle/>
          <a:p>
            <a:pPr algn="l">
              <a:defRPr/>
            </a:pPr>
            <a:r>
              <a:rPr lang="en-GB" sz="2800" dirty="0">
                <a:solidFill>
                  <a:schemeClr val="tx2"/>
                </a:solidFill>
              </a:rPr>
              <a:t>Creeds &amp; </a:t>
            </a:r>
            <a:br>
              <a:rPr lang="en-GB" sz="2800" dirty="0">
                <a:solidFill>
                  <a:schemeClr val="tx2"/>
                </a:solidFill>
              </a:rPr>
            </a:br>
            <a:r>
              <a:rPr lang="en-GB" sz="2800" dirty="0" err="1">
                <a:solidFill>
                  <a:schemeClr val="tx2"/>
                </a:solidFill>
              </a:rPr>
              <a:t>Affirm’s</a:t>
            </a:r>
            <a:r>
              <a:rPr lang="en-GB" sz="2800" dirty="0">
                <a:solidFill>
                  <a:schemeClr val="tx2"/>
                </a:solidFill>
              </a:rPr>
              <a:t> of Faith</a:t>
            </a:r>
          </a:p>
        </p:txBody>
      </p:sp>
      <p:sp>
        <p:nvSpPr>
          <p:cNvPr id="244751" name="AutoShape 15"/>
          <p:cNvSpPr>
            <a:spLocks noChangeArrowheads="1"/>
          </p:cNvSpPr>
          <p:nvPr/>
        </p:nvSpPr>
        <p:spPr bwMode="auto">
          <a:xfrm>
            <a:off x="683568" y="1556792"/>
            <a:ext cx="4093840" cy="1034604"/>
          </a:xfrm>
          <a:prstGeom prst="foldedCorner">
            <a:avLst>
              <a:gd name="adj" fmla="val 12500"/>
            </a:avLst>
          </a:prstGeom>
          <a:solidFill>
            <a:srgbClr val="FFCC66"/>
          </a:solidFill>
          <a:ln w="9525">
            <a:solidFill>
              <a:schemeClr val="tx1"/>
            </a:solidFill>
            <a:round/>
            <a:headEnd/>
            <a:tailEnd/>
          </a:ln>
          <a:effectLst>
            <a:outerShdw blurRad="63500" dist="107763" dir="2700000" algn="ctr" rotWithShape="0">
              <a:srgbClr val="000000">
                <a:alpha val="74998"/>
              </a:srgbClr>
            </a:outerShdw>
          </a:effectLst>
        </p:spPr>
        <p:txBody>
          <a:bodyPr lIns="90000" tIns="108000" rIns="90000" bIns="36000" anchor="ctr"/>
          <a:lstStyle/>
          <a:p>
            <a:pPr algn="l">
              <a:defRPr/>
            </a:pPr>
            <a:r>
              <a:rPr lang="en-GB" dirty="0">
                <a:solidFill>
                  <a:schemeClr val="tx2"/>
                </a:solidFill>
              </a:rPr>
              <a:t>Eucharistic Prayers</a:t>
            </a:r>
          </a:p>
        </p:txBody>
      </p:sp>
      <p:sp>
        <p:nvSpPr>
          <p:cNvPr id="244752" name="Text Box 16"/>
          <p:cNvSpPr txBox="1">
            <a:spLocks noChangeArrowheads="1"/>
          </p:cNvSpPr>
          <p:nvPr/>
        </p:nvSpPr>
        <p:spPr bwMode="auto">
          <a:xfrm>
            <a:off x="5129311" y="1590750"/>
            <a:ext cx="2294161" cy="936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18000" tIns="10800" rIns="18000" bIns="10800" anchor="ctr">
            <a:spAutoFit/>
          </a:bodyPr>
          <a:lstStyle/>
          <a:p>
            <a:pPr algn="l">
              <a:spcBef>
                <a:spcPct val="50000"/>
              </a:spcBef>
              <a:defRPr/>
            </a:pPr>
            <a:r>
              <a:rPr lang="en-GB" sz="2000" b="0" dirty="0">
                <a:solidFill>
                  <a:schemeClr val="tx2"/>
                </a:solidFill>
              </a:rPr>
              <a:t>Some freedom to compose ‘Proper Prefaces’</a:t>
            </a:r>
            <a:endParaRPr lang="en-GB" sz="2400" b="0" dirty="0">
              <a:solidFill>
                <a:schemeClr val="tx2"/>
              </a:solidFill>
            </a:endParaRPr>
          </a:p>
        </p:txBody>
      </p:sp>
      <p:sp>
        <p:nvSpPr>
          <p:cNvPr id="244762" name="Oval 26"/>
          <p:cNvSpPr>
            <a:spLocks noChangeArrowheads="1"/>
          </p:cNvSpPr>
          <p:nvPr/>
        </p:nvSpPr>
        <p:spPr bwMode="auto">
          <a:xfrm>
            <a:off x="7694488" y="2996952"/>
            <a:ext cx="1219200" cy="1066800"/>
          </a:xfrm>
          <a:prstGeom prst="ellipse">
            <a:avLst/>
          </a:prstGeom>
          <a:solidFill>
            <a:srgbClr val="FF0000"/>
          </a:solidFill>
          <a:ln>
            <a:noFill/>
          </a:ln>
          <a:effectLst/>
          <a:extLst>
            <a:ext uri="{91240B29-F687-4f45-9708-019B960494DF}">
              <a14:hiddenLine xmlns:a14="http://schemas.microsoft.com/office/drawing/2010/main" xmlns="" w="571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r>
              <a:rPr lang="en-US" sz="2400" dirty="0">
                <a:solidFill>
                  <a:schemeClr val="bg1"/>
                </a:solidFill>
              </a:rPr>
              <a:t>NPW</a:t>
            </a:r>
          </a:p>
          <a:p>
            <a:pPr>
              <a:defRPr/>
            </a:pPr>
            <a:r>
              <a:rPr lang="ja-JP" altLang="en-US" sz="2400" dirty="0">
                <a:solidFill>
                  <a:schemeClr val="bg1"/>
                </a:solidFill>
              </a:rPr>
              <a:t>‘</a:t>
            </a:r>
            <a:r>
              <a:rPr lang="en-US" sz="2400" dirty="0">
                <a:solidFill>
                  <a:schemeClr val="bg1"/>
                </a:solidFill>
              </a:rPr>
              <a:t>B</a:t>
            </a:r>
            <a:r>
              <a:rPr lang="ja-JP" altLang="en-US" sz="2400" dirty="0">
                <a:solidFill>
                  <a:schemeClr val="bg1"/>
                </a:solidFill>
              </a:rPr>
              <a:t>’</a:t>
            </a:r>
            <a:endParaRPr lang="en-US" sz="2400" dirty="0">
              <a:solidFill>
                <a:schemeClr val="bg1"/>
              </a:solidFill>
            </a:endParaRPr>
          </a:p>
        </p:txBody>
      </p:sp>
      <p:sp>
        <p:nvSpPr>
          <p:cNvPr id="244763" name="Oval 27"/>
          <p:cNvSpPr>
            <a:spLocks noChangeArrowheads="1"/>
          </p:cNvSpPr>
          <p:nvPr/>
        </p:nvSpPr>
        <p:spPr bwMode="auto">
          <a:xfrm>
            <a:off x="7694488" y="1578000"/>
            <a:ext cx="1219200" cy="1066800"/>
          </a:xfrm>
          <a:prstGeom prst="ellipse">
            <a:avLst/>
          </a:prstGeom>
          <a:solidFill>
            <a:srgbClr val="FF0000"/>
          </a:solidFill>
          <a:ln>
            <a:noFill/>
          </a:ln>
          <a:effectLst/>
          <a:extLst>
            <a:ext uri="{91240B29-F687-4f45-9708-019B960494DF}">
              <a14:hiddenLine xmlns:a14="http://schemas.microsoft.com/office/drawing/2010/main" xmlns="" w="571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r>
              <a:rPr lang="en-US" sz="2400" dirty="0">
                <a:solidFill>
                  <a:schemeClr val="bg1"/>
                </a:solidFill>
              </a:rPr>
              <a:t>NPW</a:t>
            </a:r>
          </a:p>
          <a:p>
            <a:pPr>
              <a:defRPr/>
            </a:pPr>
            <a:r>
              <a:rPr lang="ja-JP" altLang="en-US" sz="2400" dirty="0">
                <a:solidFill>
                  <a:schemeClr val="bg1"/>
                </a:solidFill>
              </a:rPr>
              <a:t>‘</a:t>
            </a:r>
            <a:r>
              <a:rPr lang="en-US" sz="2400" dirty="0">
                <a:solidFill>
                  <a:schemeClr val="bg1"/>
                </a:solidFill>
              </a:rPr>
              <a:t>G</a:t>
            </a:r>
            <a:r>
              <a:rPr lang="ja-JP" altLang="en-US" sz="2400" dirty="0">
                <a:solidFill>
                  <a:schemeClr val="bg1"/>
                </a:solidFill>
              </a:rPr>
              <a:t>’</a:t>
            </a:r>
            <a:endParaRPr lang="en-US" sz="2400" dirty="0">
              <a:solidFill>
                <a:schemeClr val="bg1"/>
              </a:solidFill>
            </a:endParaRPr>
          </a:p>
        </p:txBody>
      </p:sp>
      <p:sp>
        <p:nvSpPr>
          <p:cNvPr id="244764" name="Oval 28"/>
          <p:cNvSpPr>
            <a:spLocks noChangeArrowheads="1"/>
          </p:cNvSpPr>
          <p:nvPr/>
        </p:nvSpPr>
        <p:spPr bwMode="auto">
          <a:xfrm>
            <a:off x="7694488" y="4437112"/>
            <a:ext cx="1219200" cy="1066800"/>
          </a:xfrm>
          <a:prstGeom prst="ellipse">
            <a:avLst/>
          </a:prstGeom>
          <a:solidFill>
            <a:srgbClr val="FF0000"/>
          </a:solidFill>
          <a:ln>
            <a:noFill/>
          </a:ln>
          <a:effectLst/>
          <a:extLst>
            <a:ext uri="{91240B29-F687-4f45-9708-019B960494DF}">
              <a14:hiddenLine xmlns:a14="http://schemas.microsoft.com/office/drawing/2010/main" xmlns="" w="571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r>
              <a:rPr lang="en-US" sz="2400">
                <a:solidFill>
                  <a:schemeClr val="bg1"/>
                </a:solidFill>
              </a:rPr>
              <a:t>NPW</a:t>
            </a:r>
          </a:p>
          <a:p>
            <a:pPr>
              <a:defRPr/>
            </a:pPr>
            <a:r>
              <a:rPr lang="ja-JP" altLang="en-US" sz="2400">
                <a:solidFill>
                  <a:schemeClr val="bg1"/>
                </a:solidFill>
              </a:rPr>
              <a:t>‘</a:t>
            </a:r>
            <a:r>
              <a:rPr lang="en-US" sz="2400">
                <a:solidFill>
                  <a:schemeClr val="bg1"/>
                </a:solidFill>
              </a:rPr>
              <a:t>E</a:t>
            </a:r>
            <a:r>
              <a:rPr lang="ja-JP" altLang="en-US" sz="2400">
                <a:solidFill>
                  <a:schemeClr val="bg1"/>
                </a:solidFill>
              </a:rPr>
              <a:t>’</a:t>
            </a:r>
            <a:endParaRPr lang="en-US" sz="2400">
              <a:solidFill>
                <a:schemeClr val="bg1"/>
              </a:solidFill>
            </a:endParaRPr>
          </a:p>
        </p:txBody>
      </p:sp>
      <p:sp>
        <p:nvSpPr>
          <p:cNvPr id="244765" name="Oval 29"/>
          <p:cNvSpPr>
            <a:spLocks noChangeArrowheads="1"/>
          </p:cNvSpPr>
          <p:nvPr/>
        </p:nvSpPr>
        <p:spPr bwMode="auto">
          <a:xfrm>
            <a:off x="7694488" y="5733256"/>
            <a:ext cx="1219200" cy="1066800"/>
          </a:xfrm>
          <a:prstGeom prst="ellipse">
            <a:avLst/>
          </a:prstGeom>
          <a:solidFill>
            <a:srgbClr val="FF0000"/>
          </a:solidFill>
          <a:ln>
            <a:noFill/>
          </a:ln>
          <a:effectLst/>
          <a:extLst>
            <a:ext uri="{91240B29-F687-4f45-9708-019B960494DF}">
              <a14:hiddenLine xmlns:a14="http://schemas.microsoft.com/office/drawing/2010/main" xmlns="" w="5715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lstStyle/>
          <a:p>
            <a:pPr>
              <a:defRPr/>
            </a:pPr>
            <a:r>
              <a:rPr lang="en-US" sz="2400" dirty="0">
                <a:solidFill>
                  <a:schemeClr val="bg1"/>
                </a:solidFill>
              </a:rPr>
              <a:t>NPW</a:t>
            </a:r>
          </a:p>
          <a:p>
            <a:pPr>
              <a:defRPr/>
            </a:pPr>
            <a:r>
              <a:rPr lang="ja-JP" altLang="en-US" sz="2400" dirty="0">
                <a:solidFill>
                  <a:schemeClr val="bg1"/>
                </a:solidFill>
              </a:rPr>
              <a:t>‘</a:t>
            </a:r>
            <a:r>
              <a:rPr lang="en-US" sz="2400" dirty="0">
                <a:solidFill>
                  <a:schemeClr val="bg1"/>
                </a:solidFill>
              </a:rPr>
              <a:t>C</a:t>
            </a:r>
            <a:r>
              <a:rPr lang="ja-JP" altLang="en-US" sz="2400" dirty="0">
                <a:solidFill>
                  <a:schemeClr val="bg1"/>
                </a:solidFill>
              </a:rPr>
              <a:t>’</a:t>
            </a:r>
            <a:endParaRPr lang="en-US" sz="2400" dirty="0">
              <a:solidFill>
                <a:schemeClr val="bg1"/>
              </a:solidFill>
            </a:endParaRPr>
          </a:p>
        </p:txBody>
      </p:sp>
      <p:cxnSp>
        <p:nvCxnSpPr>
          <p:cNvPr id="6" name="Straight Connector 5"/>
          <p:cNvCxnSpPr/>
          <p:nvPr/>
        </p:nvCxnSpPr>
        <p:spPr bwMode="auto">
          <a:xfrm>
            <a:off x="5004048" y="836712"/>
            <a:ext cx="0" cy="5832648"/>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a:off x="7524328" y="764704"/>
            <a:ext cx="0" cy="5891956"/>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TextBox 6"/>
          <p:cNvSpPr txBox="1"/>
          <p:nvPr/>
        </p:nvSpPr>
        <p:spPr>
          <a:xfrm>
            <a:off x="1611950" y="849968"/>
            <a:ext cx="2383986" cy="523220"/>
          </a:xfrm>
          <a:prstGeom prst="rect">
            <a:avLst/>
          </a:prstGeom>
          <a:noFill/>
        </p:spPr>
        <p:txBody>
          <a:bodyPr wrap="none" rtlCol="0">
            <a:spAutoFit/>
          </a:bodyPr>
          <a:lstStyle/>
          <a:p>
            <a:r>
              <a:rPr lang="en-GB" sz="2800" i="1" dirty="0"/>
              <a:t>Restriction</a:t>
            </a:r>
          </a:p>
        </p:txBody>
      </p:sp>
      <p:sp>
        <p:nvSpPr>
          <p:cNvPr id="24" name="TextBox 23"/>
          <p:cNvSpPr txBox="1"/>
          <p:nvPr/>
        </p:nvSpPr>
        <p:spPr>
          <a:xfrm>
            <a:off x="7570904" y="836712"/>
            <a:ext cx="1537600" cy="523220"/>
          </a:xfrm>
          <a:prstGeom prst="rect">
            <a:avLst/>
          </a:prstGeom>
          <a:noFill/>
        </p:spPr>
        <p:txBody>
          <a:bodyPr wrap="none" rtlCol="0">
            <a:spAutoFit/>
          </a:bodyPr>
          <a:lstStyle/>
          <a:p>
            <a:r>
              <a:rPr lang="en-GB" sz="2800" i="1" dirty="0"/>
              <a:t>Look…</a:t>
            </a:r>
          </a:p>
        </p:txBody>
      </p:sp>
      <p:sp>
        <p:nvSpPr>
          <p:cNvPr id="25" name="TextBox 24"/>
          <p:cNvSpPr txBox="1"/>
          <p:nvPr/>
        </p:nvSpPr>
        <p:spPr>
          <a:xfrm>
            <a:off x="5728236" y="836712"/>
            <a:ext cx="1021434" cy="523220"/>
          </a:xfrm>
          <a:prstGeom prst="rect">
            <a:avLst/>
          </a:prstGeom>
          <a:noFill/>
        </p:spPr>
        <p:txBody>
          <a:bodyPr wrap="none" rtlCol="0">
            <a:spAutoFit/>
          </a:bodyPr>
          <a:lstStyle/>
          <a:p>
            <a:r>
              <a:rPr lang="en-GB" sz="2800" i="1" dirty="0"/>
              <a:t>Flex</a:t>
            </a:r>
          </a:p>
        </p:txBody>
      </p:sp>
      <p:cxnSp>
        <p:nvCxnSpPr>
          <p:cNvPr id="11" name="Straight Connector 10"/>
          <p:cNvCxnSpPr/>
          <p:nvPr/>
        </p:nvCxnSpPr>
        <p:spPr bwMode="auto">
          <a:xfrm>
            <a:off x="683568" y="1412776"/>
            <a:ext cx="828092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683568" y="2780928"/>
            <a:ext cx="828092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a:off x="706883" y="4254996"/>
            <a:ext cx="828092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a:off x="706883" y="5648548"/>
            <a:ext cx="828092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 name="Text Box 16"/>
          <p:cNvSpPr txBox="1">
            <a:spLocks noChangeArrowheads="1"/>
          </p:cNvSpPr>
          <p:nvPr/>
        </p:nvSpPr>
        <p:spPr bwMode="auto">
          <a:xfrm>
            <a:off x="5129311" y="3050460"/>
            <a:ext cx="2294161" cy="883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18000" tIns="10800" rIns="18000" bIns="10800" anchor="ctr">
            <a:spAutoFit/>
          </a:bodyPr>
          <a:lstStyle/>
          <a:p>
            <a:pPr algn="l">
              <a:spcBef>
                <a:spcPct val="50000"/>
              </a:spcBef>
              <a:defRPr/>
            </a:pPr>
            <a:r>
              <a:rPr lang="en-GB" sz="2000" b="0" dirty="0">
                <a:solidFill>
                  <a:schemeClr val="tx2"/>
                </a:solidFill>
              </a:rPr>
              <a:t>Kyrie confessions </a:t>
            </a:r>
            <a:r>
              <a:rPr lang="en-GB" sz="1800" b="0" dirty="0">
                <a:solidFill>
                  <a:schemeClr val="tx2"/>
                </a:solidFill>
              </a:rPr>
              <a:t>(‘should not be the norm on Sundays’)</a:t>
            </a:r>
            <a:endParaRPr lang="en-GB" sz="2000" b="0" dirty="0">
              <a:solidFill>
                <a:schemeClr val="tx2"/>
              </a:solidFill>
            </a:endParaRPr>
          </a:p>
        </p:txBody>
      </p:sp>
      <p:sp>
        <p:nvSpPr>
          <p:cNvPr id="32" name="Text Box 16"/>
          <p:cNvSpPr txBox="1">
            <a:spLocks noChangeArrowheads="1"/>
          </p:cNvSpPr>
          <p:nvPr/>
        </p:nvSpPr>
        <p:spPr bwMode="auto">
          <a:xfrm>
            <a:off x="5129311" y="4646746"/>
            <a:ext cx="2294161" cy="6373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18000" tIns="10800" rIns="18000" bIns="10800" anchor="ctr">
            <a:spAutoFit/>
          </a:bodyPr>
          <a:lstStyle/>
          <a:p>
            <a:pPr algn="l">
              <a:spcBef>
                <a:spcPct val="50000"/>
              </a:spcBef>
              <a:defRPr/>
            </a:pPr>
            <a:r>
              <a:rPr lang="en-GB" sz="2000" b="0" dirty="0">
                <a:solidFill>
                  <a:schemeClr val="tx2"/>
                </a:solidFill>
              </a:rPr>
              <a:t>[Metrical version included]</a:t>
            </a:r>
            <a:endParaRPr lang="en-GB" sz="2400" b="0" dirty="0">
              <a:solidFill>
                <a:schemeClr val="tx2"/>
              </a:solidFill>
            </a:endParaRPr>
          </a:p>
        </p:txBody>
      </p:sp>
      <p:sp>
        <p:nvSpPr>
          <p:cNvPr id="33" name="Text Box 16"/>
          <p:cNvSpPr txBox="1">
            <a:spLocks noChangeArrowheads="1"/>
          </p:cNvSpPr>
          <p:nvPr/>
        </p:nvSpPr>
        <p:spPr bwMode="auto">
          <a:xfrm>
            <a:off x="5129311" y="5895662"/>
            <a:ext cx="2294161" cy="6373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18000" tIns="10800" rIns="18000" bIns="10800" anchor="ctr">
            <a:spAutoFit/>
          </a:bodyPr>
          <a:lstStyle/>
          <a:p>
            <a:pPr algn="l">
              <a:spcBef>
                <a:spcPct val="50000"/>
              </a:spcBef>
              <a:defRPr/>
            </a:pPr>
            <a:r>
              <a:rPr lang="en-GB" sz="2000" b="0" dirty="0">
                <a:solidFill>
                  <a:schemeClr val="tx2"/>
                </a:solidFill>
              </a:rPr>
              <a:t>Open and closed seasons</a:t>
            </a:r>
            <a:endParaRPr lang="en-GB" sz="2400" b="0" dirty="0">
              <a:solidFill>
                <a:schemeClr val="tx2"/>
              </a:solidFill>
            </a:endParaRPr>
          </a:p>
        </p:txBody>
      </p:sp>
    </p:spTree>
    <p:extLst>
      <p:ext uri="{BB962C8B-B14F-4D97-AF65-F5344CB8AC3E}">
        <p14:creationId xmlns:p14="http://schemas.microsoft.com/office/powerpoint/2010/main" val="353576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751"/>
                                        </p:tgtEl>
                                        <p:attrNameLst>
                                          <p:attrName>style.visibility</p:attrName>
                                        </p:attrNameLst>
                                      </p:cBhvr>
                                      <p:to>
                                        <p:strVal val="visible"/>
                                      </p:to>
                                    </p:set>
                                    <p:animEffect transition="in" filter="fade">
                                      <p:cBhvr>
                                        <p:cTn id="7" dur="500"/>
                                        <p:tgtEl>
                                          <p:spTgt spid="2447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752"/>
                                        </p:tgtEl>
                                        <p:attrNameLst>
                                          <p:attrName>style.visibility</p:attrName>
                                        </p:attrNameLst>
                                      </p:cBhvr>
                                      <p:to>
                                        <p:strVal val="visible"/>
                                      </p:to>
                                    </p:set>
                                    <p:animEffect transition="in" filter="fade">
                                      <p:cBhvr>
                                        <p:cTn id="12" dur="500"/>
                                        <p:tgtEl>
                                          <p:spTgt spid="24475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4763"/>
                                        </p:tgtEl>
                                        <p:attrNameLst>
                                          <p:attrName>style.visibility</p:attrName>
                                        </p:attrNameLst>
                                      </p:cBhvr>
                                      <p:to>
                                        <p:strVal val="visible"/>
                                      </p:to>
                                    </p:set>
                                    <p:animEffect transition="in" filter="fade">
                                      <p:cBhvr>
                                        <p:cTn id="16" dur="500"/>
                                        <p:tgtEl>
                                          <p:spTgt spid="2447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4747"/>
                                        </p:tgtEl>
                                        <p:attrNameLst>
                                          <p:attrName>style.visibility</p:attrName>
                                        </p:attrNameLst>
                                      </p:cBhvr>
                                      <p:to>
                                        <p:strVal val="visible"/>
                                      </p:to>
                                    </p:set>
                                    <p:animEffect transition="in" filter="fade">
                                      <p:cBhvr>
                                        <p:cTn id="21" dur="500"/>
                                        <p:tgtEl>
                                          <p:spTgt spid="2447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44762"/>
                                        </p:tgtEl>
                                        <p:attrNameLst>
                                          <p:attrName>style.visibility</p:attrName>
                                        </p:attrNameLst>
                                      </p:cBhvr>
                                      <p:to>
                                        <p:strVal val="visible"/>
                                      </p:to>
                                    </p:set>
                                    <p:animEffect transition="in" filter="fade">
                                      <p:cBhvr>
                                        <p:cTn id="30" dur="500"/>
                                        <p:tgtEl>
                                          <p:spTgt spid="2447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4749"/>
                                        </p:tgtEl>
                                        <p:attrNameLst>
                                          <p:attrName>style.visibility</p:attrName>
                                        </p:attrNameLst>
                                      </p:cBhvr>
                                      <p:to>
                                        <p:strVal val="visible"/>
                                      </p:to>
                                    </p:set>
                                    <p:animEffect transition="in" filter="fade">
                                      <p:cBhvr>
                                        <p:cTn id="35" dur="500"/>
                                        <p:tgtEl>
                                          <p:spTgt spid="2447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4476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4748"/>
                                        </p:tgtEl>
                                        <p:attrNameLst>
                                          <p:attrName>style.visibility</p:attrName>
                                        </p:attrNameLst>
                                      </p:cBhvr>
                                      <p:to>
                                        <p:strVal val="visible"/>
                                      </p:to>
                                    </p:set>
                                    <p:animEffect transition="in" filter="fade">
                                      <p:cBhvr>
                                        <p:cTn id="48" dur="500"/>
                                        <p:tgtEl>
                                          <p:spTgt spid="24474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244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animBg="1"/>
      <p:bldP spid="244748" grpId="0" animBg="1"/>
      <p:bldP spid="244749" grpId="0" animBg="1"/>
      <p:bldP spid="244751" grpId="0" animBg="1"/>
      <p:bldP spid="244752" grpId="0"/>
      <p:bldP spid="244762" grpId="0" animBg="1"/>
      <p:bldP spid="244763" grpId="0" animBg="1"/>
      <p:bldP spid="244764" grpId="0" animBg="1"/>
      <p:bldP spid="244765" grpId="0" animBg="1"/>
      <p:bldP spid="31"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4887888" y="116632"/>
            <a:ext cx="4116586"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l"/>
            <a:r>
              <a:rPr lang="en-US" sz="4000" dirty="0">
                <a:latin typeface="+mj-lt"/>
                <a:cs typeface="Gill Sans" charset="0"/>
              </a:rPr>
              <a:t>Creativity and Eucharistic Prayers</a:t>
            </a:r>
          </a:p>
        </p:txBody>
      </p:sp>
      <p:sp>
        <p:nvSpPr>
          <p:cNvPr id="52226" name="Oval 2"/>
          <p:cNvSpPr>
            <a:spLocks/>
          </p:cNvSpPr>
          <p:nvPr/>
        </p:nvSpPr>
        <p:spPr bwMode="auto">
          <a:xfrm>
            <a:off x="7812360" y="5661248"/>
            <a:ext cx="1036985" cy="964977"/>
          </a:xfrm>
          <a:prstGeom prst="ellipse">
            <a:avLst/>
          </a:prstGeom>
          <a:solidFill>
            <a:srgbClr val="D90B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100">
                <a:solidFill>
                  <a:srgbClr val="E6E6E6"/>
                </a:solidFill>
                <a:latin typeface="Gill Sans MT" panose="020B0502020104020203" pitchFamily="34" charset="0"/>
                <a:cs typeface="Gill Sans" charset="0"/>
              </a:rPr>
              <a:t>NPW</a:t>
            </a:r>
          </a:p>
          <a:p>
            <a:r>
              <a:rPr lang="ja-JP" altLang="en-US" sz="2100">
                <a:solidFill>
                  <a:srgbClr val="E6E6E6"/>
                </a:solidFill>
                <a:latin typeface="Gill Sans MT" panose="020B0502020104020203" pitchFamily="34" charset="0"/>
                <a:cs typeface="Gill Sans" charset="0"/>
              </a:rPr>
              <a:t>‘</a:t>
            </a:r>
            <a:r>
              <a:rPr lang="en-US" sz="2100">
                <a:solidFill>
                  <a:srgbClr val="E6E6E6"/>
                </a:solidFill>
                <a:latin typeface="Gill Sans MT" panose="020B0502020104020203" pitchFamily="34" charset="0"/>
                <a:cs typeface="Gill Sans" charset="0"/>
              </a:rPr>
              <a:t>G</a:t>
            </a:r>
            <a:r>
              <a:rPr lang="ja-JP" altLang="en-US" sz="2100">
                <a:solidFill>
                  <a:srgbClr val="E6E6E6"/>
                </a:solidFill>
                <a:latin typeface="Gill Sans MT" panose="020B0502020104020203" pitchFamily="34" charset="0"/>
                <a:cs typeface="Gill Sans" charset="0"/>
              </a:rPr>
              <a:t>’</a:t>
            </a:r>
            <a:endParaRPr lang="en-US" sz="2100">
              <a:solidFill>
                <a:srgbClr val="E6E6E6"/>
              </a:solidFill>
              <a:latin typeface="Gill Sans MT" panose="020B0502020104020203" pitchFamily="34" charset="0"/>
              <a:cs typeface="Gill Sans" charset="0"/>
            </a:endParaRPr>
          </a:p>
        </p:txBody>
      </p:sp>
      <p:sp>
        <p:nvSpPr>
          <p:cNvPr id="52227" name="Rectangle 3"/>
          <p:cNvSpPr>
            <a:spLocks/>
          </p:cNvSpPr>
          <p:nvPr/>
        </p:nvSpPr>
        <p:spPr bwMode="auto">
          <a:xfrm rot="-11378">
            <a:off x="843831" y="216545"/>
            <a:ext cx="3571875" cy="491133"/>
          </a:xfrm>
          <a:prstGeom prst="rect">
            <a:avLst/>
          </a:prstGeom>
          <a:solidFill>
            <a:srgbClr val="0000FF"/>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500" dirty="0">
                <a:solidFill>
                  <a:schemeClr val="bg1"/>
                </a:solidFill>
                <a:latin typeface="Gill Sans MT" panose="020B0502020104020203" pitchFamily="34" charset="0"/>
                <a:cs typeface="Gill Sans" charset="0"/>
              </a:rPr>
              <a:t>Opening Dialogue</a:t>
            </a:r>
          </a:p>
        </p:txBody>
      </p:sp>
      <p:sp>
        <p:nvSpPr>
          <p:cNvPr id="52228" name="Rectangle 4"/>
          <p:cNvSpPr>
            <a:spLocks/>
          </p:cNvSpPr>
          <p:nvPr/>
        </p:nvSpPr>
        <p:spPr bwMode="auto">
          <a:xfrm rot="-11378">
            <a:off x="847179" y="2889870"/>
            <a:ext cx="3571875" cy="491133"/>
          </a:xfrm>
          <a:prstGeom prst="rect">
            <a:avLst/>
          </a:prstGeom>
          <a:solidFill>
            <a:srgbClr val="0000FF"/>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500" dirty="0">
                <a:solidFill>
                  <a:schemeClr val="bg1"/>
                </a:solidFill>
                <a:latin typeface="Gill Sans MT" panose="020B0502020104020203" pitchFamily="34" charset="0"/>
                <a:cs typeface="Gill Sans" charset="0"/>
              </a:rPr>
              <a:t>Sanctus (</a:t>
            </a:r>
            <a:r>
              <a:rPr lang="en-GB" sz="2500" dirty="0">
                <a:solidFill>
                  <a:schemeClr val="bg1"/>
                </a:solidFill>
                <a:latin typeface="Gill Sans MT" panose="020B0502020104020203" pitchFamily="34" charset="0"/>
                <a:cs typeface="Gill Sans" charset="0"/>
              </a:rPr>
              <a:t>‘</a:t>
            </a:r>
            <a:r>
              <a:rPr lang="en-US" sz="2500" dirty="0">
                <a:solidFill>
                  <a:schemeClr val="bg1"/>
                </a:solidFill>
                <a:latin typeface="Gill Sans MT" panose="020B0502020104020203" pitchFamily="34" charset="0"/>
                <a:cs typeface="Gill Sans" charset="0"/>
              </a:rPr>
              <a:t>Holy, holy…</a:t>
            </a:r>
            <a:r>
              <a:rPr lang="en-GB" sz="2500" dirty="0">
                <a:solidFill>
                  <a:schemeClr val="bg1"/>
                </a:solidFill>
                <a:latin typeface="Gill Sans MT" panose="020B0502020104020203" pitchFamily="34" charset="0"/>
                <a:cs typeface="Gill Sans" charset="0"/>
              </a:rPr>
              <a:t>’</a:t>
            </a:r>
            <a:r>
              <a:rPr lang="en-US" sz="2500" dirty="0">
                <a:solidFill>
                  <a:schemeClr val="bg1"/>
                </a:solidFill>
                <a:latin typeface="Gill Sans MT" panose="020B0502020104020203" pitchFamily="34" charset="0"/>
                <a:cs typeface="Gill Sans" charset="0"/>
              </a:rPr>
              <a:t>)</a:t>
            </a:r>
          </a:p>
        </p:txBody>
      </p:sp>
      <p:sp>
        <p:nvSpPr>
          <p:cNvPr id="52229" name="Rectangle 5"/>
          <p:cNvSpPr>
            <a:spLocks/>
          </p:cNvSpPr>
          <p:nvPr/>
        </p:nvSpPr>
        <p:spPr bwMode="auto">
          <a:xfrm rot="21588622">
            <a:off x="850832" y="3470299"/>
            <a:ext cx="3571875" cy="3148395"/>
          </a:xfrm>
          <a:prstGeom prst="rect">
            <a:avLst/>
          </a:prstGeom>
          <a:solidFill>
            <a:srgbClr val="290082"/>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t"/>
          <a:lstStyle/>
          <a:p>
            <a:pPr>
              <a:lnSpc>
                <a:spcPct val="130000"/>
              </a:lnSpc>
            </a:pPr>
            <a:r>
              <a:rPr lang="en-US" sz="3400" dirty="0">
                <a:solidFill>
                  <a:schemeClr val="bg1"/>
                </a:solidFill>
                <a:latin typeface="Gill Sans MT" panose="020B0502020104020203" pitchFamily="34" charset="0"/>
                <a:cs typeface="Gill Sans" charset="0"/>
              </a:rPr>
              <a:t>Last Supper</a:t>
            </a:r>
          </a:p>
          <a:p>
            <a:pPr>
              <a:lnSpc>
                <a:spcPct val="150000"/>
              </a:lnSpc>
            </a:pPr>
            <a:r>
              <a:rPr lang="en-US" sz="3400" dirty="0">
                <a:solidFill>
                  <a:schemeClr val="bg1"/>
                </a:solidFill>
                <a:latin typeface="Gill Sans MT" panose="020B0502020104020203" pitchFamily="34" charset="0"/>
                <a:cs typeface="Gill Sans" charset="0"/>
              </a:rPr>
              <a:t>Anamnesis </a:t>
            </a:r>
          </a:p>
          <a:p>
            <a:pPr>
              <a:lnSpc>
                <a:spcPct val="150000"/>
              </a:lnSpc>
            </a:pPr>
            <a:r>
              <a:rPr lang="en-US" sz="3400" dirty="0">
                <a:solidFill>
                  <a:schemeClr val="bg1"/>
                </a:solidFill>
                <a:latin typeface="Gill Sans MT" panose="020B0502020104020203" pitchFamily="34" charset="0"/>
                <a:cs typeface="Gill Sans" charset="0"/>
              </a:rPr>
              <a:t>Epiclesis</a:t>
            </a:r>
          </a:p>
          <a:p>
            <a:pPr>
              <a:lnSpc>
                <a:spcPct val="150000"/>
              </a:lnSpc>
            </a:pPr>
            <a:r>
              <a:rPr lang="en-US" sz="3400" dirty="0">
                <a:solidFill>
                  <a:schemeClr val="bg1"/>
                </a:solidFill>
                <a:latin typeface="Gill Sans MT" panose="020B0502020104020203" pitchFamily="34" charset="0"/>
                <a:cs typeface="Gill Sans" charset="0"/>
              </a:rPr>
              <a:t>Doxology</a:t>
            </a:r>
          </a:p>
        </p:txBody>
      </p:sp>
      <p:sp>
        <p:nvSpPr>
          <p:cNvPr id="52230" name="AutoShape 6"/>
          <p:cNvSpPr>
            <a:spLocks/>
          </p:cNvSpPr>
          <p:nvPr/>
        </p:nvSpPr>
        <p:spPr bwMode="auto">
          <a:xfrm>
            <a:off x="829320" y="794742"/>
            <a:ext cx="3571875" cy="2009180"/>
          </a:xfrm>
          <a:prstGeom prst="roundRect">
            <a:avLst>
              <a:gd name="adj" fmla="val 1014"/>
            </a:avLst>
          </a:prstGeom>
          <a:solidFill>
            <a:srgbClr val="200063"/>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3400">
                <a:solidFill>
                  <a:schemeClr val="bg1"/>
                </a:solidFill>
                <a:latin typeface="Gill Sans MT" panose="020B0502020104020203" pitchFamily="34" charset="0"/>
                <a:cs typeface="Gill Sans" charset="0"/>
              </a:rPr>
              <a:t>Extended Preface</a:t>
            </a:r>
          </a:p>
        </p:txBody>
      </p:sp>
      <p:sp>
        <p:nvSpPr>
          <p:cNvPr id="52231" name="AutoShape 7"/>
          <p:cNvSpPr>
            <a:spLocks/>
          </p:cNvSpPr>
          <p:nvPr/>
        </p:nvSpPr>
        <p:spPr bwMode="auto">
          <a:xfrm>
            <a:off x="848793" y="794742"/>
            <a:ext cx="3571875" cy="2009180"/>
          </a:xfrm>
          <a:prstGeom prst="roundRect">
            <a:avLst>
              <a:gd name="adj" fmla="val 20954"/>
            </a:avLst>
          </a:prstGeom>
          <a:solidFill>
            <a:srgbClr val="FF80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800" i="1" dirty="0">
                <a:solidFill>
                  <a:srgbClr val="000000"/>
                </a:solidFill>
                <a:latin typeface="Gill Sans MT" panose="020B0502020104020203" pitchFamily="34" charset="0"/>
                <a:cs typeface="Gill Sans" charset="0"/>
              </a:rPr>
              <a:t>Local, </a:t>
            </a:r>
          </a:p>
          <a:p>
            <a:r>
              <a:rPr lang="en-US" sz="2800" i="1" dirty="0">
                <a:solidFill>
                  <a:srgbClr val="000000"/>
                </a:solidFill>
                <a:latin typeface="Gill Sans MT" panose="020B0502020104020203" pitchFamily="34" charset="0"/>
                <a:cs typeface="Gill Sans" charset="0"/>
              </a:rPr>
              <a:t>extempore, </a:t>
            </a:r>
          </a:p>
          <a:p>
            <a:r>
              <a:rPr lang="en-US" sz="2800" i="1" dirty="0">
                <a:solidFill>
                  <a:srgbClr val="000000"/>
                </a:solidFill>
                <a:latin typeface="Gill Sans MT" panose="020B0502020104020203" pitchFamily="34" charset="0"/>
                <a:cs typeface="Gill Sans" charset="0"/>
              </a:rPr>
              <a:t>borrowed, </a:t>
            </a:r>
          </a:p>
          <a:p>
            <a:r>
              <a:rPr lang="en-US" sz="2800" i="1" dirty="0">
                <a:solidFill>
                  <a:srgbClr val="000000"/>
                </a:solidFill>
                <a:latin typeface="Gill Sans MT" panose="020B0502020104020203" pitchFamily="34" charset="0"/>
                <a:cs typeface="Gill Sans" charset="0"/>
              </a:rPr>
              <a:t>responsive...</a:t>
            </a:r>
          </a:p>
        </p:txBody>
      </p:sp>
      <p:sp>
        <p:nvSpPr>
          <p:cNvPr id="52232" name="Rectangle 8"/>
          <p:cNvSpPr>
            <a:spLocks/>
          </p:cNvSpPr>
          <p:nvPr/>
        </p:nvSpPr>
        <p:spPr bwMode="auto">
          <a:xfrm>
            <a:off x="4860032" y="2914492"/>
            <a:ext cx="324036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wrap="square" lIns="0" tIns="0" rIns="0" bIns="0" anchor="ctr">
            <a:spAutoFit/>
          </a:bodyPr>
          <a:lstStyle/>
          <a:p>
            <a:pPr algn="l"/>
            <a:r>
              <a:rPr lang="en-US" sz="2800" b="0" dirty="0">
                <a:solidFill>
                  <a:schemeClr val="tx1"/>
                </a:solidFill>
                <a:latin typeface="+mn-lt"/>
                <a:ea typeface="ＭＳ Ｐゴシック" charset="0"/>
                <a:cs typeface="Gill Sans" charset="0"/>
              </a:rPr>
              <a:t>Eucharistic Prayers A, B &amp; E</a:t>
            </a:r>
          </a:p>
        </p:txBody>
      </p:sp>
    </p:spTree>
    <p:extLst>
      <p:ext uri="{BB962C8B-B14F-4D97-AF65-F5344CB8AC3E}">
        <p14:creationId xmlns:p14="http://schemas.microsoft.com/office/powerpoint/2010/main" val="1895064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2230"/>
                                        </p:tgtEl>
                                        <p:attrNameLst>
                                          <p:attrName>style.visibility</p:attrName>
                                        </p:attrNameLst>
                                      </p:cBhvr>
                                      <p:to>
                                        <p:strVal val="visible"/>
                                      </p:to>
                                    </p:set>
                                    <p:anim calcmode="lin" valueType="num">
                                      <p:cBhvr additive="base">
                                        <p:cTn id="12" dur="500" fill="hold"/>
                                        <p:tgtEl>
                                          <p:spTgt spid="52230"/>
                                        </p:tgtEl>
                                        <p:attrNameLst>
                                          <p:attrName>ppt_x</p:attrName>
                                        </p:attrNameLst>
                                      </p:cBhvr>
                                      <p:tavLst>
                                        <p:tav tm="0">
                                          <p:val>
                                            <p:strVal val="#ppt_x"/>
                                          </p:val>
                                        </p:tav>
                                        <p:tav tm="100000">
                                          <p:val>
                                            <p:strVal val="#ppt_x"/>
                                          </p:val>
                                        </p:tav>
                                      </p:tavLst>
                                    </p:anim>
                                    <p:anim calcmode="lin" valueType="num">
                                      <p:cBhvr additive="base">
                                        <p:cTn id="13" dur="500" fill="hold"/>
                                        <p:tgtEl>
                                          <p:spTgt spid="52230"/>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2228"/>
                                        </p:tgtEl>
                                        <p:attrNameLst>
                                          <p:attrName>style.visibility</p:attrName>
                                        </p:attrNameLst>
                                      </p:cBhvr>
                                      <p:to>
                                        <p:strVal val="visible"/>
                                      </p:to>
                                    </p:set>
                                    <p:anim calcmode="lin" valueType="num">
                                      <p:cBhvr additive="base">
                                        <p:cTn id="17" dur="500" fill="hold"/>
                                        <p:tgtEl>
                                          <p:spTgt spid="52228"/>
                                        </p:tgtEl>
                                        <p:attrNameLst>
                                          <p:attrName>ppt_x</p:attrName>
                                        </p:attrNameLst>
                                      </p:cBhvr>
                                      <p:tavLst>
                                        <p:tav tm="0">
                                          <p:val>
                                            <p:strVal val="#ppt_x"/>
                                          </p:val>
                                        </p:tav>
                                        <p:tav tm="100000">
                                          <p:val>
                                            <p:strVal val="#ppt_x"/>
                                          </p:val>
                                        </p:tav>
                                      </p:tavLst>
                                    </p:anim>
                                    <p:anim calcmode="lin" valueType="num">
                                      <p:cBhvr additive="base">
                                        <p:cTn id="18" dur="500" fill="hold"/>
                                        <p:tgtEl>
                                          <p:spTgt spid="52228"/>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2229"/>
                                        </p:tgtEl>
                                        <p:attrNameLst>
                                          <p:attrName>style.visibility</p:attrName>
                                        </p:attrNameLst>
                                      </p:cBhvr>
                                      <p:to>
                                        <p:strVal val="visible"/>
                                      </p:to>
                                    </p:set>
                                    <p:anim calcmode="lin" valueType="num">
                                      <p:cBhvr additive="base">
                                        <p:cTn id="22" dur="500" fill="hold"/>
                                        <p:tgtEl>
                                          <p:spTgt spid="52229"/>
                                        </p:tgtEl>
                                        <p:attrNameLst>
                                          <p:attrName>ppt_x</p:attrName>
                                        </p:attrNameLst>
                                      </p:cBhvr>
                                      <p:tavLst>
                                        <p:tav tm="0">
                                          <p:val>
                                            <p:strVal val="#ppt_x"/>
                                          </p:val>
                                        </p:tav>
                                        <p:tav tm="100000">
                                          <p:val>
                                            <p:strVal val="#ppt_x"/>
                                          </p:val>
                                        </p:tav>
                                      </p:tavLst>
                                    </p:anim>
                                    <p:anim calcmode="lin" valueType="num">
                                      <p:cBhvr additive="base">
                                        <p:cTn id="23"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nodeType="withGroup">
                            <p:stCondLst>
                              <p:cond delay="0"/>
                            </p:stCondLst>
                            <p:childTnLst>
                              <p:par>
                                <p:cTn id="26" presetID="12" presetClass="exit" presetSubtype="2" fill="hold" grpId="1" nodeType="clickEffect">
                                  <p:stCondLst>
                                    <p:cond delay="0"/>
                                  </p:stCondLst>
                                  <p:childTnLst>
                                    <p:anim calcmode="lin" valueType="num">
                                      <p:cBhvr additive="base">
                                        <p:cTn id="27" dur="500"/>
                                        <p:tgtEl>
                                          <p:spTgt spid="52230"/>
                                        </p:tgtEl>
                                        <p:attrNameLst>
                                          <p:attrName>ppt_x</p:attrName>
                                        </p:attrNameLst>
                                      </p:cBhvr>
                                      <p:tavLst>
                                        <p:tav tm="0">
                                          <p:val>
                                            <p:strVal val="#ppt_x"/>
                                          </p:val>
                                        </p:tav>
                                        <p:tav tm="100000">
                                          <p:val>
                                            <p:strVal val="#ppt_x+#ppt_w*1.125000"/>
                                          </p:val>
                                        </p:tav>
                                      </p:tavLst>
                                    </p:anim>
                                    <p:animEffect transition="out" filter="wipe(right)">
                                      <p:cBhvr>
                                        <p:cTn id="28" dur="500"/>
                                        <p:tgtEl>
                                          <p:spTgt spid="52230"/>
                                        </p:tgtEl>
                                      </p:cBhvr>
                                    </p:animEffect>
                                    <p:set>
                                      <p:cBhvr>
                                        <p:cTn id="29" dur="1" fill="hold">
                                          <p:stCondLst>
                                            <p:cond delay="499"/>
                                          </p:stCondLst>
                                        </p:cTn>
                                        <p:tgtEl>
                                          <p:spTgt spid="52230"/>
                                        </p:tgtEl>
                                        <p:attrNameLst>
                                          <p:attrName>style.visibility</p:attrName>
                                        </p:attrNameLst>
                                      </p:cBhvr>
                                      <p:to>
                                        <p:strVal val="hidden"/>
                                      </p:to>
                                    </p:set>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52231"/>
                                        </p:tgtEl>
                                        <p:attrNameLst>
                                          <p:attrName>style.visibility</p:attrName>
                                        </p:attrNameLst>
                                      </p:cBhvr>
                                      <p:to>
                                        <p:strVal val="visible"/>
                                      </p:to>
                                    </p:set>
                                    <p:anim calcmode="lin" valueType="num">
                                      <p:cBhvr additive="base">
                                        <p:cTn id="33" dur="500" fill="hold"/>
                                        <p:tgtEl>
                                          <p:spTgt spid="52231"/>
                                        </p:tgtEl>
                                        <p:attrNameLst>
                                          <p:attrName>ppt_x</p:attrName>
                                        </p:attrNameLst>
                                      </p:cBhvr>
                                      <p:tavLst>
                                        <p:tav tm="0">
                                          <p:val>
                                            <p:strVal val="0-#ppt_w/2"/>
                                          </p:val>
                                        </p:tav>
                                        <p:tav tm="100000">
                                          <p:val>
                                            <p:strVal val="#ppt_x"/>
                                          </p:val>
                                        </p:tav>
                                      </p:tavLst>
                                    </p:anim>
                                    <p:anim calcmode="lin" valueType="num">
                                      <p:cBhvr additive="base">
                                        <p:cTn id="34"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autoUpdateAnimBg="0"/>
      <p:bldP spid="52228" grpId="0" animBg="1" autoUpdateAnimBg="0"/>
      <p:bldP spid="52229" grpId="0" animBg="1" autoUpdateAnimBg="0"/>
      <p:bldP spid="52230" grpId="0" animBg="1" autoUpdateAnimBg="0"/>
      <p:bldP spid="52230" grpId="1" animBg="1"/>
      <p:bldP spid="5223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4775894" y="188640"/>
            <a:ext cx="4116586" cy="155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p>
            <a:pPr algn="l"/>
            <a:r>
              <a:rPr lang="en-US" sz="4000" dirty="0">
                <a:latin typeface="+mj-lt"/>
                <a:cs typeface="Gill Sans" charset="0"/>
              </a:rPr>
              <a:t>Creativity and Confessions</a:t>
            </a:r>
          </a:p>
        </p:txBody>
      </p:sp>
      <p:sp>
        <p:nvSpPr>
          <p:cNvPr id="54274" name="Oval 2"/>
          <p:cNvSpPr>
            <a:spLocks/>
          </p:cNvSpPr>
          <p:nvPr/>
        </p:nvSpPr>
        <p:spPr bwMode="auto">
          <a:xfrm>
            <a:off x="7884368" y="5589240"/>
            <a:ext cx="1036985" cy="1036985"/>
          </a:xfrm>
          <a:prstGeom prst="ellipse">
            <a:avLst/>
          </a:prstGeom>
          <a:solidFill>
            <a:srgbClr val="D90B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100" dirty="0">
                <a:solidFill>
                  <a:srgbClr val="E6E6E6"/>
                </a:solidFill>
                <a:latin typeface="Gill Sans MT" panose="020B0502020104020203" pitchFamily="34" charset="0"/>
                <a:cs typeface="Gill Sans" charset="0"/>
              </a:rPr>
              <a:t>NPW</a:t>
            </a:r>
          </a:p>
          <a:p>
            <a:r>
              <a:rPr lang="ja-JP" altLang="en-US" sz="2100" dirty="0">
                <a:solidFill>
                  <a:srgbClr val="E6E6E6"/>
                </a:solidFill>
                <a:latin typeface="Gill Sans MT" panose="020B0502020104020203" pitchFamily="34" charset="0"/>
                <a:cs typeface="Gill Sans" charset="0"/>
              </a:rPr>
              <a:t>‘</a:t>
            </a:r>
            <a:r>
              <a:rPr lang="en-US" sz="2100" dirty="0">
                <a:solidFill>
                  <a:srgbClr val="E6E6E6"/>
                </a:solidFill>
                <a:latin typeface="Gill Sans MT" panose="020B0502020104020203" pitchFamily="34" charset="0"/>
                <a:cs typeface="Gill Sans" charset="0"/>
              </a:rPr>
              <a:t>B</a:t>
            </a:r>
            <a:r>
              <a:rPr lang="ja-JP" altLang="en-US" sz="2100" dirty="0">
                <a:solidFill>
                  <a:srgbClr val="E6E6E6"/>
                </a:solidFill>
                <a:latin typeface="Gill Sans MT" panose="020B0502020104020203" pitchFamily="34" charset="0"/>
                <a:cs typeface="Gill Sans" charset="0"/>
              </a:rPr>
              <a:t>’</a:t>
            </a:r>
            <a:endParaRPr lang="en-US" sz="2100" dirty="0">
              <a:solidFill>
                <a:srgbClr val="E6E6E6"/>
              </a:solidFill>
              <a:latin typeface="Gill Sans MT" panose="020B0502020104020203" pitchFamily="34" charset="0"/>
              <a:cs typeface="Gill Sans" charset="0"/>
            </a:endParaRPr>
          </a:p>
        </p:txBody>
      </p:sp>
      <p:sp>
        <p:nvSpPr>
          <p:cNvPr id="54275" name="Rectangle 3"/>
          <p:cNvSpPr>
            <a:spLocks/>
          </p:cNvSpPr>
          <p:nvPr/>
        </p:nvSpPr>
        <p:spPr bwMode="auto">
          <a:xfrm rot="21588622">
            <a:off x="779684" y="1619095"/>
            <a:ext cx="3571875" cy="651867"/>
          </a:xfrm>
          <a:prstGeom prst="rect">
            <a:avLst/>
          </a:prstGeom>
          <a:solidFill>
            <a:srgbClr val="0000FF"/>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400" dirty="0">
                <a:solidFill>
                  <a:schemeClr val="bg1"/>
                </a:solidFill>
                <a:effectLst>
                  <a:outerShdw blurRad="38100" dist="38100" dir="2700000" algn="tl">
                    <a:srgbClr val="000000"/>
                  </a:outerShdw>
                </a:effectLst>
                <a:latin typeface="Gill Sans MT" panose="020B0502020104020203" pitchFamily="34" charset="0"/>
                <a:cs typeface="Gill Sans" charset="0"/>
              </a:rPr>
              <a:t>Lord, have mercy...</a:t>
            </a:r>
          </a:p>
        </p:txBody>
      </p:sp>
      <p:sp>
        <p:nvSpPr>
          <p:cNvPr id="54276" name="Rectangle 4"/>
          <p:cNvSpPr>
            <a:spLocks/>
          </p:cNvSpPr>
          <p:nvPr/>
        </p:nvSpPr>
        <p:spPr bwMode="auto">
          <a:xfrm rot="21588622">
            <a:off x="783032" y="3707327"/>
            <a:ext cx="3571875" cy="651867"/>
          </a:xfrm>
          <a:prstGeom prst="rect">
            <a:avLst/>
          </a:prstGeom>
          <a:solidFill>
            <a:srgbClr val="0000FF"/>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400">
                <a:solidFill>
                  <a:schemeClr val="bg1"/>
                </a:solidFill>
                <a:effectLst>
                  <a:outerShdw blurRad="38100" dist="38100" dir="2700000" algn="tl">
                    <a:srgbClr val="000000"/>
                  </a:outerShdw>
                </a:effectLst>
                <a:latin typeface="Gill Sans MT" panose="020B0502020104020203" pitchFamily="34" charset="0"/>
                <a:cs typeface="Gill Sans" charset="0"/>
              </a:rPr>
              <a:t>Christ, have mercy...</a:t>
            </a:r>
          </a:p>
        </p:txBody>
      </p:sp>
      <p:sp>
        <p:nvSpPr>
          <p:cNvPr id="54277" name="Rectangle 5"/>
          <p:cNvSpPr>
            <a:spLocks/>
          </p:cNvSpPr>
          <p:nvPr/>
        </p:nvSpPr>
        <p:spPr bwMode="auto">
          <a:xfrm rot="21588622">
            <a:off x="783032" y="5795559"/>
            <a:ext cx="3571875" cy="651867"/>
          </a:xfrm>
          <a:prstGeom prst="rect">
            <a:avLst/>
          </a:prstGeom>
          <a:solidFill>
            <a:srgbClr val="0000FF"/>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US" sz="2400">
                <a:solidFill>
                  <a:schemeClr val="bg1"/>
                </a:solidFill>
                <a:effectLst>
                  <a:outerShdw blurRad="38100" dist="38100" dir="2700000" algn="tl">
                    <a:srgbClr val="000000"/>
                  </a:outerShdw>
                </a:effectLst>
                <a:latin typeface="Gill Sans MT" panose="020B0502020104020203" pitchFamily="34" charset="0"/>
                <a:cs typeface="Gill Sans" charset="0"/>
              </a:rPr>
              <a:t>Lord, have mercy...</a:t>
            </a:r>
          </a:p>
        </p:txBody>
      </p:sp>
      <p:sp>
        <p:nvSpPr>
          <p:cNvPr id="54278" name="AutoShape 6"/>
          <p:cNvSpPr>
            <a:spLocks/>
          </p:cNvSpPr>
          <p:nvPr/>
        </p:nvSpPr>
        <p:spPr bwMode="auto">
          <a:xfrm>
            <a:off x="783032" y="392001"/>
            <a:ext cx="3571875" cy="982266"/>
          </a:xfrm>
          <a:prstGeom prst="roundRect">
            <a:avLst>
              <a:gd name="adj" fmla="val 50000"/>
            </a:avLst>
          </a:prstGeom>
          <a:solidFill>
            <a:srgbClr val="FF80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GB" sz="2400" i="1" dirty="0">
                <a:solidFill>
                  <a:srgbClr val="000000"/>
                </a:solidFill>
                <a:latin typeface="Gill Sans MT" panose="020B0502020104020203" pitchFamily="34" charset="0"/>
                <a:cs typeface="Gill Sans" charset="0"/>
              </a:rPr>
              <a:t>‘</a:t>
            </a:r>
            <a:r>
              <a:rPr lang="en-US" sz="2400" i="1" dirty="0">
                <a:solidFill>
                  <a:srgbClr val="000000"/>
                </a:solidFill>
                <a:latin typeface="Gill Sans MT" panose="020B0502020104020203" pitchFamily="34" charset="0"/>
                <a:cs typeface="Gill Sans" charset="0"/>
              </a:rPr>
              <a:t>Penitential sentences</a:t>
            </a:r>
            <a:r>
              <a:rPr lang="en-GB" sz="2400" i="1" dirty="0">
                <a:solidFill>
                  <a:srgbClr val="000000"/>
                </a:solidFill>
                <a:latin typeface="Gill Sans MT" panose="020B0502020104020203" pitchFamily="34" charset="0"/>
                <a:cs typeface="Gill Sans" charset="0"/>
              </a:rPr>
              <a:t>’</a:t>
            </a:r>
            <a:endParaRPr lang="en-US" sz="2400" i="1" dirty="0">
              <a:solidFill>
                <a:srgbClr val="000000"/>
              </a:solidFill>
              <a:latin typeface="Gill Sans MT" panose="020B0502020104020203" pitchFamily="34" charset="0"/>
              <a:cs typeface="Gill Sans" charset="0"/>
            </a:endParaRPr>
          </a:p>
        </p:txBody>
      </p:sp>
      <p:sp>
        <p:nvSpPr>
          <p:cNvPr id="54279" name="AutoShape 7"/>
          <p:cNvSpPr>
            <a:spLocks/>
          </p:cNvSpPr>
          <p:nvPr/>
        </p:nvSpPr>
        <p:spPr bwMode="auto">
          <a:xfrm>
            <a:off x="783032" y="2499407"/>
            <a:ext cx="3571875" cy="982266"/>
          </a:xfrm>
          <a:prstGeom prst="roundRect">
            <a:avLst>
              <a:gd name="adj" fmla="val 50000"/>
            </a:avLst>
          </a:prstGeom>
          <a:solidFill>
            <a:srgbClr val="FF80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GB" sz="2400" i="1" dirty="0">
                <a:solidFill>
                  <a:srgbClr val="000000"/>
                </a:solidFill>
                <a:latin typeface="Gill Sans MT" panose="020B0502020104020203" pitchFamily="34" charset="0"/>
                <a:cs typeface="Gill Sans" charset="0"/>
              </a:rPr>
              <a:t>‘</a:t>
            </a:r>
            <a:r>
              <a:rPr lang="en-US" sz="2400" i="1" dirty="0">
                <a:solidFill>
                  <a:srgbClr val="000000"/>
                </a:solidFill>
                <a:latin typeface="Gill Sans MT" panose="020B0502020104020203" pitchFamily="34" charset="0"/>
                <a:cs typeface="Gill Sans" charset="0"/>
              </a:rPr>
              <a:t>Penitential sentences</a:t>
            </a:r>
            <a:r>
              <a:rPr lang="en-GB" sz="2400" i="1" dirty="0">
                <a:solidFill>
                  <a:srgbClr val="000000"/>
                </a:solidFill>
                <a:latin typeface="Gill Sans MT" panose="020B0502020104020203" pitchFamily="34" charset="0"/>
                <a:cs typeface="Gill Sans" charset="0"/>
              </a:rPr>
              <a:t>’</a:t>
            </a:r>
            <a:endParaRPr lang="en-US" sz="2400" i="1" dirty="0">
              <a:solidFill>
                <a:srgbClr val="000000"/>
              </a:solidFill>
              <a:latin typeface="Gill Sans MT" panose="020B0502020104020203" pitchFamily="34" charset="0"/>
              <a:cs typeface="Gill Sans" charset="0"/>
            </a:endParaRPr>
          </a:p>
        </p:txBody>
      </p:sp>
      <p:sp>
        <p:nvSpPr>
          <p:cNvPr id="54280" name="AutoShape 8"/>
          <p:cNvSpPr>
            <a:spLocks/>
          </p:cNvSpPr>
          <p:nvPr/>
        </p:nvSpPr>
        <p:spPr bwMode="auto">
          <a:xfrm>
            <a:off x="783032" y="4606814"/>
            <a:ext cx="3571875" cy="982266"/>
          </a:xfrm>
          <a:prstGeom prst="roundRect">
            <a:avLst>
              <a:gd name="adj" fmla="val 50000"/>
            </a:avLst>
          </a:prstGeom>
          <a:solidFill>
            <a:srgbClr val="FF8000"/>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r>
              <a:rPr lang="en-GB" sz="2400" i="1" dirty="0">
                <a:solidFill>
                  <a:srgbClr val="000000"/>
                </a:solidFill>
                <a:latin typeface="Gill Sans MT" panose="020B0502020104020203" pitchFamily="34" charset="0"/>
                <a:cs typeface="Gill Sans" charset="0"/>
              </a:rPr>
              <a:t>‘</a:t>
            </a:r>
            <a:r>
              <a:rPr lang="en-US" sz="2400" i="1" dirty="0">
                <a:solidFill>
                  <a:srgbClr val="000000"/>
                </a:solidFill>
                <a:latin typeface="Gill Sans MT" panose="020B0502020104020203" pitchFamily="34" charset="0"/>
                <a:cs typeface="Gill Sans" charset="0"/>
              </a:rPr>
              <a:t>Penitential sentences</a:t>
            </a:r>
            <a:r>
              <a:rPr lang="en-GB" sz="2400" i="1" dirty="0">
                <a:solidFill>
                  <a:srgbClr val="000000"/>
                </a:solidFill>
                <a:latin typeface="Gill Sans MT" panose="020B0502020104020203" pitchFamily="34" charset="0"/>
                <a:cs typeface="Gill Sans" charset="0"/>
              </a:rPr>
              <a:t>’</a:t>
            </a:r>
            <a:endParaRPr lang="en-US" sz="2400" i="1" dirty="0">
              <a:solidFill>
                <a:srgbClr val="000000"/>
              </a:solidFill>
              <a:latin typeface="Gill Sans MT" panose="020B0502020104020203" pitchFamily="34" charset="0"/>
              <a:cs typeface="Gill Sans" charset="0"/>
            </a:endParaRPr>
          </a:p>
        </p:txBody>
      </p:sp>
    </p:spTree>
    <p:extLst>
      <p:ext uri="{BB962C8B-B14F-4D97-AF65-F5344CB8AC3E}">
        <p14:creationId xmlns:p14="http://schemas.microsoft.com/office/powerpoint/2010/main" val="2285250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0-#ppt_w/2"/>
                                          </p:val>
                                        </p:tav>
                                        <p:tav tm="100000">
                                          <p:val>
                                            <p:strVal val="#ppt_x"/>
                                          </p:val>
                                        </p:tav>
                                      </p:tavLst>
                                    </p:anim>
                                    <p:anim calcmode="lin" valueType="num">
                                      <p:cBhvr additive="base">
                                        <p:cTn id="8" dur="500" fill="hold"/>
                                        <p:tgtEl>
                                          <p:spTgt spid="5427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anim calcmode="lin" valueType="num">
                                      <p:cBhvr additive="base">
                                        <p:cTn id="11" dur="500" fill="hold"/>
                                        <p:tgtEl>
                                          <p:spTgt spid="54276"/>
                                        </p:tgtEl>
                                        <p:attrNameLst>
                                          <p:attrName>ppt_x</p:attrName>
                                        </p:attrNameLst>
                                      </p:cBhvr>
                                      <p:tavLst>
                                        <p:tav tm="0">
                                          <p:val>
                                            <p:strVal val="0-#ppt_w/2"/>
                                          </p:val>
                                        </p:tav>
                                        <p:tav tm="100000">
                                          <p:val>
                                            <p:strVal val="#ppt_x"/>
                                          </p:val>
                                        </p:tav>
                                      </p:tavLst>
                                    </p:anim>
                                    <p:anim calcmode="lin" valueType="num">
                                      <p:cBhvr additive="base">
                                        <p:cTn id="12" dur="500" fill="hold"/>
                                        <p:tgtEl>
                                          <p:spTgt spid="5427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277"/>
                                        </p:tgtEl>
                                        <p:attrNameLst>
                                          <p:attrName>style.visibility</p:attrName>
                                        </p:attrNameLst>
                                      </p:cBhvr>
                                      <p:to>
                                        <p:strVal val="visible"/>
                                      </p:to>
                                    </p:set>
                                    <p:anim calcmode="lin" valueType="num">
                                      <p:cBhvr additive="base">
                                        <p:cTn id="15" dur="500" fill="hold"/>
                                        <p:tgtEl>
                                          <p:spTgt spid="54277"/>
                                        </p:tgtEl>
                                        <p:attrNameLst>
                                          <p:attrName>ppt_x</p:attrName>
                                        </p:attrNameLst>
                                      </p:cBhvr>
                                      <p:tavLst>
                                        <p:tav tm="0">
                                          <p:val>
                                            <p:strVal val="0-#ppt_w/2"/>
                                          </p:val>
                                        </p:tav>
                                        <p:tav tm="100000">
                                          <p:val>
                                            <p:strVal val="#ppt_x"/>
                                          </p:val>
                                        </p:tav>
                                      </p:tavLst>
                                    </p:anim>
                                    <p:anim calcmode="lin" valueType="num">
                                      <p:cBhvr additive="base">
                                        <p:cTn id="16"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54278"/>
                                        </p:tgtEl>
                                        <p:attrNameLst>
                                          <p:attrName>style.visibility</p:attrName>
                                        </p:attrNameLst>
                                      </p:cBhvr>
                                      <p:to>
                                        <p:strVal val="visible"/>
                                      </p:to>
                                    </p:set>
                                    <p:anim calcmode="lin" valueType="num">
                                      <p:cBhvr additive="base">
                                        <p:cTn id="21" dur="500" fill="hold"/>
                                        <p:tgtEl>
                                          <p:spTgt spid="54278"/>
                                        </p:tgtEl>
                                        <p:attrNameLst>
                                          <p:attrName>ppt_x</p:attrName>
                                        </p:attrNameLst>
                                      </p:cBhvr>
                                      <p:tavLst>
                                        <p:tav tm="0">
                                          <p:val>
                                            <p:strVal val="#ppt_x"/>
                                          </p:val>
                                        </p:tav>
                                        <p:tav tm="100000">
                                          <p:val>
                                            <p:strVal val="#ppt_x"/>
                                          </p:val>
                                        </p:tav>
                                      </p:tavLst>
                                    </p:anim>
                                    <p:anim calcmode="lin" valueType="num">
                                      <p:cBhvr additive="base">
                                        <p:cTn id="22" dur="500" fill="hold"/>
                                        <p:tgtEl>
                                          <p:spTgt spid="54278"/>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54279"/>
                                        </p:tgtEl>
                                        <p:attrNameLst>
                                          <p:attrName>style.visibility</p:attrName>
                                        </p:attrNameLst>
                                      </p:cBhvr>
                                      <p:to>
                                        <p:strVal val="visible"/>
                                      </p:to>
                                    </p:set>
                                    <p:anim calcmode="lin" valueType="num">
                                      <p:cBhvr additive="base">
                                        <p:cTn id="26" dur="500" fill="hold"/>
                                        <p:tgtEl>
                                          <p:spTgt spid="54279"/>
                                        </p:tgtEl>
                                        <p:attrNameLst>
                                          <p:attrName>ppt_x</p:attrName>
                                        </p:attrNameLst>
                                      </p:cBhvr>
                                      <p:tavLst>
                                        <p:tav tm="0">
                                          <p:val>
                                            <p:strVal val="#ppt_x"/>
                                          </p:val>
                                        </p:tav>
                                        <p:tav tm="100000">
                                          <p:val>
                                            <p:strVal val="#ppt_x"/>
                                          </p:val>
                                        </p:tav>
                                      </p:tavLst>
                                    </p:anim>
                                    <p:anim calcmode="lin" valueType="num">
                                      <p:cBhvr additive="base">
                                        <p:cTn id="27" dur="500" fill="hold"/>
                                        <p:tgtEl>
                                          <p:spTgt spid="54279"/>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000"/>
                            </p:stCondLst>
                            <p:childTnLst>
                              <p:par>
                                <p:cTn id="29" presetID="2" presetClass="entr" presetSubtype="1" fill="hold" grpId="0" nodeType="afterEffect">
                                  <p:stCondLst>
                                    <p:cond delay="0"/>
                                  </p:stCondLst>
                                  <p:childTnLst>
                                    <p:set>
                                      <p:cBhvr>
                                        <p:cTn id="30" dur="1" fill="hold">
                                          <p:stCondLst>
                                            <p:cond delay="0"/>
                                          </p:stCondLst>
                                        </p:cTn>
                                        <p:tgtEl>
                                          <p:spTgt spid="54280"/>
                                        </p:tgtEl>
                                        <p:attrNameLst>
                                          <p:attrName>style.visibility</p:attrName>
                                        </p:attrNameLst>
                                      </p:cBhvr>
                                      <p:to>
                                        <p:strVal val="visible"/>
                                      </p:to>
                                    </p:set>
                                    <p:anim calcmode="lin" valueType="num">
                                      <p:cBhvr additive="base">
                                        <p:cTn id="31" dur="500" fill="hold"/>
                                        <p:tgtEl>
                                          <p:spTgt spid="54280"/>
                                        </p:tgtEl>
                                        <p:attrNameLst>
                                          <p:attrName>ppt_x</p:attrName>
                                        </p:attrNameLst>
                                      </p:cBhvr>
                                      <p:tavLst>
                                        <p:tav tm="0">
                                          <p:val>
                                            <p:strVal val="#ppt_x"/>
                                          </p:val>
                                        </p:tav>
                                        <p:tav tm="100000">
                                          <p:val>
                                            <p:strVal val="#ppt_x"/>
                                          </p:val>
                                        </p:tav>
                                      </p:tavLst>
                                    </p:anim>
                                    <p:anim calcmode="lin" valueType="num">
                                      <p:cBhvr additive="base">
                                        <p:cTn id="32" dur="500" fill="hold"/>
                                        <p:tgtEl>
                                          <p:spTgt spid="542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P spid="54276" grpId="0" animBg="1" autoUpdateAnimBg="0"/>
      <p:bldP spid="54277" grpId="0" animBg="1" autoUpdateAnimBg="0"/>
      <p:bldP spid="54278" grpId="0" animBg="1" autoUpdateAnimBg="0"/>
      <p:bldP spid="54279" grpId="0" animBg="1" autoUpdateAnimBg="0"/>
      <p:bldP spid="5428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152400"/>
            <a:ext cx="7772400" cy="685800"/>
          </a:xfrm>
        </p:spPr>
        <p:txBody>
          <a:bodyPr/>
          <a:lstStyle/>
          <a:p>
            <a:pPr eaLnBrk="1" hangingPunct="1"/>
            <a:r>
              <a:rPr lang="en-GB">
                <a:latin typeface="Verdana" charset="0"/>
                <a:ea typeface="ＭＳ Ｐゴシック" charset="0"/>
                <a:cs typeface="ＭＳ Ｐゴシック" charset="0"/>
              </a:rPr>
              <a:t>‘Closed’ lectionary season</a:t>
            </a:r>
          </a:p>
        </p:txBody>
      </p:sp>
      <p:pic>
        <p:nvPicPr>
          <p:cNvPr id="7" name="Picture 6">
            <a:extLst>
              <a:ext uri="{FF2B5EF4-FFF2-40B4-BE49-F238E27FC236}">
                <a16:creationId xmlns:a16="http://schemas.microsoft.com/office/drawing/2014/main" id="{92BE45D5-0FE1-E5AF-1EBB-8EDEBA3D7A52}"/>
              </a:ext>
            </a:extLst>
          </p:cNvPr>
          <p:cNvPicPr>
            <a:picLocks noChangeAspect="1"/>
          </p:cNvPicPr>
          <p:nvPr/>
        </p:nvPicPr>
        <p:blipFill rotWithShape="1">
          <a:blip r:embed="rId3"/>
          <a:srcRect t="53527"/>
          <a:stretch/>
        </p:blipFill>
        <p:spPr>
          <a:xfrm>
            <a:off x="825500" y="3703706"/>
            <a:ext cx="8001000" cy="2283674"/>
          </a:xfrm>
          <a:prstGeom prst="rect">
            <a:avLst/>
          </a:prstGeom>
        </p:spPr>
      </p:pic>
      <p:sp>
        <p:nvSpPr>
          <p:cNvPr id="2" name="Text Box 3">
            <a:extLst>
              <a:ext uri="{FF2B5EF4-FFF2-40B4-BE49-F238E27FC236}">
                <a16:creationId xmlns:a16="http://schemas.microsoft.com/office/drawing/2014/main" id="{EE2CB1BE-5DE9-BBD9-5BCD-6C8812EAE0DC}"/>
              </a:ext>
            </a:extLst>
          </p:cNvPr>
          <p:cNvSpPr txBox="1">
            <a:spLocks noChangeArrowheads="1"/>
          </p:cNvSpPr>
          <p:nvPr/>
        </p:nvSpPr>
        <p:spPr bwMode="auto">
          <a:xfrm>
            <a:off x="3810000" y="6300028"/>
            <a:ext cx="5105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spAutoFit/>
          </a:bodyPr>
          <a:lstStyle/>
          <a:p>
            <a:pPr algn="r">
              <a:defRPr/>
            </a:pPr>
            <a:r>
              <a:rPr lang="en-GB" sz="1800" b="0" dirty="0"/>
              <a:t>from </a:t>
            </a:r>
            <a:r>
              <a:rPr lang="en-GB" sz="1800" i="1" dirty="0"/>
              <a:t>New Patterns for Worship</a:t>
            </a:r>
            <a:r>
              <a:rPr lang="en-GB" sz="1800" b="0" dirty="0"/>
              <a:t> p.104</a:t>
            </a:r>
          </a:p>
        </p:txBody>
      </p:sp>
    </p:spTree>
    <p:extLst>
      <p:ext uri="{BB962C8B-B14F-4D97-AF65-F5344CB8AC3E}">
        <p14:creationId xmlns:p14="http://schemas.microsoft.com/office/powerpoint/2010/main" val="101169555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9A9CE3-1C1D-8450-BC0B-F8F8EB31AA1D}"/>
              </a:ext>
            </a:extLst>
          </p:cNvPr>
          <p:cNvPicPr>
            <a:picLocks noChangeAspect="1"/>
          </p:cNvPicPr>
          <p:nvPr/>
        </p:nvPicPr>
        <p:blipFill>
          <a:blip r:embed="rId3"/>
          <a:stretch>
            <a:fillRect/>
          </a:stretch>
        </p:blipFill>
        <p:spPr>
          <a:xfrm>
            <a:off x="819472" y="1078362"/>
            <a:ext cx="8001000" cy="4914000"/>
          </a:xfrm>
          <a:prstGeom prst="rect">
            <a:avLst/>
          </a:prstGeom>
        </p:spPr>
      </p:pic>
      <p:sp>
        <p:nvSpPr>
          <p:cNvPr id="60418" name="Rectangle 2"/>
          <p:cNvSpPr>
            <a:spLocks noGrp="1" noChangeArrowheads="1"/>
          </p:cNvSpPr>
          <p:nvPr>
            <p:ph type="title"/>
          </p:nvPr>
        </p:nvSpPr>
        <p:spPr>
          <a:xfrm>
            <a:off x="762000" y="152400"/>
            <a:ext cx="7772400" cy="685800"/>
          </a:xfrm>
        </p:spPr>
        <p:txBody>
          <a:bodyPr/>
          <a:lstStyle/>
          <a:p>
            <a:pPr eaLnBrk="1" hangingPunct="1"/>
            <a:r>
              <a:rPr lang="en-GB">
                <a:latin typeface="Verdana" charset="0"/>
                <a:ea typeface="ＭＳ Ｐゴシック" charset="0"/>
                <a:cs typeface="ＭＳ Ｐゴシック" charset="0"/>
              </a:rPr>
              <a:t>‘Closed’ lectionary season</a:t>
            </a:r>
          </a:p>
        </p:txBody>
      </p:sp>
      <p:sp>
        <p:nvSpPr>
          <p:cNvPr id="6" name="Oval Callout 5"/>
          <p:cNvSpPr>
            <a:spLocks noChangeArrowheads="1"/>
          </p:cNvSpPr>
          <p:nvPr/>
        </p:nvSpPr>
        <p:spPr bwMode="auto">
          <a:xfrm>
            <a:off x="5292080" y="2996952"/>
            <a:ext cx="3455988" cy="1584325"/>
          </a:xfrm>
          <a:prstGeom prst="wedgeEllipseCallout">
            <a:avLst>
              <a:gd name="adj1" fmla="val 46785"/>
              <a:gd name="adj2" fmla="val 68061"/>
            </a:avLst>
          </a:prstGeom>
          <a:solidFill>
            <a:srgbClr val="FFFF00"/>
          </a:solidFill>
          <a:ln w="57150">
            <a:solidFill>
              <a:schemeClr val="tx1"/>
            </a:solidFill>
            <a:round/>
            <a:headEnd/>
            <a:tailEnd type="triangle" w="med" len="med"/>
          </a:ln>
        </p:spPr>
        <p:txBody>
          <a:bodyPr wrap="none" lIns="54000" rIns="54000" anchor="ctr"/>
          <a:lstStyle/>
          <a:p>
            <a:r>
              <a:rPr lang="en-US">
                <a:solidFill>
                  <a:srgbClr val="000000"/>
                </a:solidFill>
              </a:rPr>
              <a:t>‘Go with </a:t>
            </a:r>
            <a:br>
              <a:rPr lang="en-US">
                <a:solidFill>
                  <a:srgbClr val="000000"/>
                </a:solidFill>
              </a:rPr>
            </a:br>
            <a:r>
              <a:rPr lang="en-US">
                <a:solidFill>
                  <a:srgbClr val="000000"/>
                </a:solidFill>
              </a:rPr>
              <a:t>the grain’</a:t>
            </a:r>
          </a:p>
        </p:txBody>
      </p:sp>
      <p:sp>
        <p:nvSpPr>
          <p:cNvPr id="3" name="Text Box 3">
            <a:extLst>
              <a:ext uri="{FF2B5EF4-FFF2-40B4-BE49-F238E27FC236}">
                <a16:creationId xmlns:a16="http://schemas.microsoft.com/office/drawing/2014/main" id="{2BEAD967-DC90-38A9-CCE9-60299ACE0D8A}"/>
              </a:ext>
            </a:extLst>
          </p:cNvPr>
          <p:cNvSpPr txBox="1">
            <a:spLocks noChangeArrowheads="1"/>
          </p:cNvSpPr>
          <p:nvPr/>
        </p:nvSpPr>
        <p:spPr bwMode="auto">
          <a:xfrm>
            <a:off x="3810000" y="6300028"/>
            <a:ext cx="51054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000" rIns="54000">
            <a:spAutoFit/>
          </a:bodyPr>
          <a:lstStyle/>
          <a:p>
            <a:pPr algn="r">
              <a:defRPr/>
            </a:pPr>
            <a:r>
              <a:rPr lang="en-GB" sz="1800" b="0" dirty="0"/>
              <a:t>from </a:t>
            </a:r>
            <a:r>
              <a:rPr lang="en-GB" sz="1800" i="1" dirty="0"/>
              <a:t>New Patterns for Worship</a:t>
            </a:r>
            <a:r>
              <a:rPr lang="en-GB" sz="1800" b="0" dirty="0"/>
              <a:t> p.104</a:t>
            </a:r>
          </a:p>
        </p:txBody>
      </p:sp>
    </p:spTree>
    <p:extLst>
      <p:ext uri="{BB962C8B-B14F-4D97-AF65-F5344CB8AC3E}">
        <p14:creationId xmlns:p14="http://schemas.microsoft.com/office/powerpoint/2010/main" val="39542266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32"/>
            <a:ext cx="8001000" cy="838200"/>
          </a:xfrm>
        </p:spPr>
        <p:txBody>
          <a:bodyPr/>
          <a:lstStyle/>
          <a:p>
            <a:r>
              <a:rPr lang="en-GB" dirty="0" err="1"/>
              <a:t>C</a:t>
            </a:r>
            <a:r>
              <a:rPr lang="en-GB" b="0" dirty="0" err="1"/>
              <a:t>of</a:t>
            </a:r>
            <a:r>
              <a:rPr lang="en-GB" dirty="0" err="1"/>
              <a:t>E</a:t>
            </a:r>
            <a:r>
              <a:rPr lang="en-GB" dirty="0"/>
              <a:t> worship - </a:t>
            </a:r>
            <a:r>
              <a:rPr lang="en-GB" dirty="0" err="1"/>
              <a:t>distinctives</a:t>
            </a:r>
            <a:endParaRPr lang="en-GB" dirty="0"/>
          </a:p>
        </p:txBody>
      </p:sp>
      <p:sp>
        <p:nvSpPr>
          <p:cNvPr id="10" name="Rectangle 9"/>
          <p:cNvSpPr/>
          <p:nvPr/>
        </p:nvSpPr>
        <p:spPr bwMode="auto">
          <a:xfrm>
            <a:off x="3063933" y="4509120"/>
            <a:ext cx="3016134" cy="936104"/>
          </a:xfrm>
          <a:prstGeom prst="rect">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bg1"/>
                </a:solidFill>
                <a:effectLst/>
                <a:latin typeface="Verdana" charset="0"/>
                <a:ea typeface="ＭＳ Ｐゴシック" charset="0"/>
                <a:cs typeface="ＭＳ Ｐゴシック" charset="0"/>
              </a:rPr>
              <a:t>Control</a:t>
            </a:r>
            <a:endPar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endParaRPr>
          </a:p>
        </p:txBody>
      </p:sp>
      <p:sp>
        <p:nvSpPr>
          <p:cNvPr id="11" name="Cloud Callout 10"/>
          <p:cNvSpPr/>
          <p:nvPr/>
        </p:nvSpPr>
        <p:spPr bwMode="auto">
          <a:xfrm rot="695712">
            <a:off x="4602836" y="2015969"/>
            <a:ext cx="4104456" cy="1380635"/>
          </a:xfrm>
          <a:prstGeom prst="cloudCallout">
            <a:avLst>
              <a:gd name="adj1" fmla="val 45542"/>
              <a:gd name="adj2" fmla="val 68398"/>
            </a:avLst>
          </a:prstGeom>
          <a:solidFill>
            <a:srgbClr val="CCECFF"/>
          </a:solidFill>
          <a:ln w="57150" cap="flat" cmpd="sng" algn="ctr">
            <a:solidFill>
              <a:schemeClr val="tx1"/>
            </a:solidFill>
            <a:prstDash val="solid"/>
            <a:round/>
            <a:headEnd type="none" w="med" len="med"/>
            <a:tailEnd type="non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Verdana" charset="0"/>
                <a:ea typeface="ＭＳ Ｐゴシック" charset="0"/>
                <a:cs typeface="ＭＳ Ｐゴシック" charset="0"/>
              </a:rPr>
              <a:t>‘Look &amp; Feel’</a:t>
            </a:r>
          </a:p>
        </p:txBody>
      </p:sp>
      <p:sp>
        <p:nvSpPr>
          <p:cNvPr id="12" name="Multidocument 11"/>
          <p:cNvSpPr/>
          <p:nvPr/>
        </p:nvSpPr>
        <p:spPr bwMode="auto">
          <a:xfrm rot="21001821">
            <a:off x="1167364" y="2085786"/>
            <a:ext cx="2808312" cy="1533909"/>
          </a:xfrm>
          <a:prstGeom prst="flowChartMultidocument">
            <a:avLst/>
          </a:prstGeom>
          <a:solidFill>
            <a:srgbClr val="FFFF0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Verdana" charset="0"/>
                <a:ea typeface="ＭＳ Ｐゴシック" charset="0"/>
                <a:cs typeface="ＭＳ Ｐゴシック" charset="0"/>
              </a:rPr>
              <a:t>Content</a:t>
            </a:r>
          </a:p>
        </p:txBody>
      </p:sp>
    </p:spTree>
    <p:extLst>
      <p:ext uri="{BB962C8B-B14F-4D97-AF65-F5344CB8AC3E}">
        <p14:creationId xmlns:p14="http://schemas.microsoft.com/office/powerpoint/2010/main" val="501713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D1EB-C6CC-864F-FC48-71FEF84C091C}"/>
              </a:ext>
            </a:extLst>
          </p:cNvPr>
          <p:cNvSpPr>
            <a:spLocks noGrp="1"/>
          </p:cNvSpPr>
          <p:nvPr>
            <p:ph type="title"/>
          </p:nvPr>
        </p:nvSpPr>
        <p:spPr>
          <a:xfrm>
            <a:off x="811306" y="71518"/>
            <a:ext cx="8001000" cy="838200"/>
          </a:xfrm>
        </p:spPr>
        <p:txBody>
          <a:bodyPr/>
          <a:lstStyle/>
          <a:p>
            <a:r>
              <a:rPr lang="en-US" dirty="0"/>
              <a:t>Where are decisions ‘held’?</a:t>
            </a:r>
            <a:endParaRPr lang="en-GB" dirty="0"/>
          </a:p>
        </p:txBody>
      </p:sp>
      <p:sp>
        <p:nvSpPr>
          <p:cNvPr id="6" name="TextBox 5">
            <a:extLst>
              <a:ext uri="{FF2B5EF4-FFF2-40B4-BE49-F238E27FC236}">
                <a16:creationId xmlns:a16="http://schemas.microsoft.com/office/drawing/2014/main" id="{082A336E-E74C-C90A-7C22-01B9F9540381}"/>
              </a:ext>
            </a:extLst>
          </p:cNvPr>
          <p:cNvSpPr txBox="1"/>
          <p:nvPr/>
        </p:nvSpPr>
        <p:spPr>
          <a:xfrm>
            <a:off x="928891" y="3397333"/>
            <a:ext cx="1685446" cy="1138773"/>
          </a:xfrm>
          <a:prstGeom prst="rect">
            <a:avLst/>
          </a:prstGeom>
          <a:noFill/>
        </p:spPr>
        <p:txBody>
          <a:bodyPr wrap="square" rtlCol="0">
            <a:spAutoFit/>
          </a:bodyPr>
          <a:lstStyle/>
          <a:p>
            <a:r>
              <a:rPr lang="en-GB" sz="2400" i="1" dirty="0"/>
              <a:t>Local</a:t>
            </a:r>
            <a:r>
              <a:rPr lang="en-GB" sz="2400" b="0" i="1" dirty="0"/>
              <a:t> </a:t>
            </a:r>
            <a:r>
              <a:rPr lang="en-GB" sz="2400" i="1" dirty="0"/>
              <a:t>control</a:t>
            </a:r>
            <a:r>
              <a:rPr lang="en-GB" sz="2400" b="0" i="1" dirty="0"/>
              <a:t> </a:t>
            </a:r>
            <a:r>
              <a:rPr lang="en-GB" sz="2000" b="0" i="1" dirty="0"/>
              <a:t>e.g. Baptist</a:t>
            </a:r>
            <a:endParaRPr lang="en-GB" sz="2400" b="0" i="1" dirty="0"/>
          </a:p>
        </p:txBody>
      </p:sp>
      <p:sp>
        <p:nvSpPr>
          <p:cNvPr id="7" name="TextBox 6">
            <a:extLst>
              <a:ext uri="{FF2B5EF4-FFF2-40B4-BE49-F238E27FC236}">
                <a16:creationId xmlns:a16="http://schemas.microsoft.com/office/drawing/2014/main" id="{8EA550AA-72D2-2CF9-7D2C-189E0BA3E032}"/>
              </a:ext>
            </a:extLst>
          </p:cNvPr>
          <p:cNvSpPr txBox="1"/>
          <p:nvPr/>
        </p:nvSpPr>
        <p:spPr>
          <a:xfrm>
            <a:off x="6804247" y="3212976"/>
            <a:ext cx="2226323" cy="1446550"/>
          </a:xfrm>
          <a:prstGeom prst="rect">
            <a:avLst/>
          </a:prstGeom>
          <a:noFill/>
        </p:spPr>
        <p:txBody>
          <a:bodyPr wrap="square" rtlCol="0">
            <a:spAutoFit/>
          </a:bodyPr>
          <a:lstStyle/>
          <a:p>
            <a:r>
              <a:rPr lang="en-GB" sz="2400" i="1" dirty="0"/>
              <a:t>Central</a:t>
            </a:r>
            <a:r>
              <a:rPr lang="en-GB" sz="2400" b="0" i="1" dirty="0"/>
              <a:t> </a:t>
            </a:r>
            <a:br>
              <a:rPr lang="en-GB" sz="2400" b="0" i="1" dirty="0"/>
            </a:br>
            <a:r>
              <a:rPr lang="en-GB" sz="2400" i="1" dirty="0"/>
              <a:t>control</a:t>
            </a:r>
          </a:p>
          <a:p>
            <a:r>
              <a:rPr lang="en-GB" sz="2000" b="0" i="1" dirty="0"/>
              <a:t>e.g. Roman Catholic</a:t>
            </a:r>
          </a:p>
        </p:txBody>
      </p:sp>
      <p:sp>
        <p:nvSpPr>
          <p:cNvPr id="8" name="Rounded Rectangle 8">
            <a:extLst>
              <a:ext uri="{FF2B5EF4-FFF2-40B4-BE49-F238E27FC236}">
                <a16:creationId xmlns:a16="http://schemas.microsoft.com/office/drawing/2014/main" id="{7007B69F-00AE-1299-38E5-A483350AD595}"/>
              </a:ext>
            </a:extLst>
          </p:cNvPr>
          <p:cNvSpPr/>
          <p:nvPr/>
        </p:nvSpPr>
        <p:spPr bwMode="auto">
          <a:xfrm>
            <a:off x="4211960" y="3600263"/>
            <a:ext cx="1368152" cy="792088"/>
          </a:xfrm>
          <a:prstGeom prst="roundRect">
            <a:avLst>
              <a:gd name="adj" fmla="val 28734"/>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dirty="0" err="1">
                <a:solidFill>
                  <a:schemeClr val="bg1"/>
                </a:solidFill>
              </a:rPr>
              <a:t>C</a:t>
            </a:r>
            <a:r>
              <a:rPr lang="en-GB" b="0" dirty="0" err="1">
                <a:solidFill>
                  <a:schemeClr val="bg1"/>
                </a:solidFill>
              </a:rPr>
              <a:t>of</a:t>
            </a:r>
            <a:r>
              <a:rPr lang="en-GB" dirty="0" err="1">
                <a:solidFill>
                  <a:schemeClr val="bg1"/>
                </a:solidFill>
              </a:rPr>
              <a:t>E</a:t>
            </a:r>
            <a:endParaRPr kumimoji="0" lang="en-GB" sz="3200" b="1" i="0" u="none" strike="noStrike" cap="none" normalizeH="0" baseline="0" dirty="0">
              <a:ln>
                <a:noFill/>
              </a:ln>
              <a:solidFill>
                <a:schemeClr val="bg1"/>
              </a:solidFill>
              <a:effectLst/>
            </a:endParaRPr>
          </a:p>
        </p:txBody>
      </p:sp>
      <p:sp>
        <p:nvSpPr>
          <p:cNvPr id="9" name="Left-Right Arrow 6">
            <a:extLst>
              <a:ext uri="{FF2B5EF4-FFF2-40B4-BE49-F238E27FC236}">
                <a16:creationId xmlns:a16="http://schemas.microsoft.com/office/drawing/2014/main" id="{C4590E9F-FD4C-608B-6A48-D1B39E6D8F3D}"/>
              </a:ext>
            </a:extLst>
          </p:cNvPr>
          <p:cNvSpPr/>
          <p:nvPr/>
        </p:nvSpPr>
        <p:spPr bwMode="auto">
          <a:xfrm>
            <a:off x="1835696" y="2636912"/>
            <a:ext cx="6192688" cy="648072"/>
          </a:xfrm>
          <a:prstGeom prst="leftRightArrow">
            <a:avLst>
              <a:gd name="adj1" fmla="val 50000"/>
              <a:gd name="adj2" fmla="val 106830"/>
            </a:avLst>
          </a:prstGeom>
          <a:solidFill>
            <a:schemeClr val="tx1"/>
          </a:solidFill>
          <a:ln w="28575" cap="flat" cmpd="sng" algn="ctr">
            <a:solidFill>
              <a:schemeClr val="bg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D4844F04-67A7-591D-0933-4213F2DC39F0}"/>
              </a:ext>
            </a:extLst>
          </p:cNvPr>
          <p:cNvSpPr/>
          <p:nvPr/>
        </p:nvSpPr>
        <p:spPr bwMode="auto">
          <a:xfrm>
            <a:off x="3347864" y="1057509"/>
            <a:ext cx="3016134" cy="936104"/>
          </a:xfrm>
          <a:prstGeom prst="rect">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bg1"/>
                </a:solidFill>
                <a:effectLst/>
                <a:latin typeface="Verdana" charset="0"/>
                <a:ea typeface="ＭＳ Ｐゴシック" charset="0"/>
                <a:cs typeface="ＭＳ Ｐゴシック" charset="0"/>
              </a:rPr>
              <a:t>Control</a:t>
            </a:r>
            <a:endPar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endParaRPr>
          </a:p>
        </p:txBody>
      </p:sp>
      <p:sp>
        <p:nvSpPr>
          <p:cNvPr id="11" name="Left Brace 10">
            <a:extLst>
              <a:ext uri="{FF2B5EF4-FFF2-40B4-BE49-F238E27FC236}">
                <a16:creationId xmlns:a16="http://schemas.microsoft.com/office/drawing/2014/main" id="{C8E69F17-28CC-8CEF-960D-16F01D08D2BB}"/>
              </a:ext>
            </a:extLst>
          </p:cNvPr>
          <p:cNvSpPr/>
          <p:nvPr/>
        </p:nvSpPr>
        <p:spPr bwMode="auto">
          <a:xfrm rot="5400000" flipV="1">
            <a:off x="4608004" y="-1719572"/>
            <a:ext cx="504056" cy="8208912"/>
          </a:xfrm>
          <a:prstGeom prst="leftBrace">
            <a:avLst>
              <a:gd name="adj1" fmla="val 74786"/>
              <a:gd name="adj2" fmla="val 50000"/>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graphicFrame>
        <p:nvGraphicFramePr>
          <p:cNvPr id="12" name="Diagram 11">
            <a:extLst>
              <a:ext uri="{FF2B5EF4-FFF2-40B4-BE49-F238E27FC236}">
                <a16:creationId xmlns:a16="http://schemas.microsoft.com/office/drawing/2014/main" id="{B4536511-8D13-2D5B-2E14-D2556889BDD8}"/>
              </a:ext>
            </a:extLst>
          </p:cNvPr>
          <p:cNvGraphicFramePr/>
          <p:nvPr/>
        </p:nvGraphicFramePr>
        <p:xfrm>
          <a:off x="539552" y="4687196"/>
          <a:ext cx="2432466" cy="204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9C801540-E070-394B-A4DA-0A1F0E783D56}"/>
              </a:ext>
            </a:extLst>
          </p:cNvPr>
          <p:cNvGraphicFramePr/>
          <p:nvPr/>
        </p:nvGraphicFramePr>
        <p:xfrm>
          <a:off x="6676038" y="4701117"/>
          <a:ext cx="2432466" cy="20402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449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2">
                                            <p:graphicEl>
                                              <a:dgm id="{7CBB7639-4C78-494B-95F6-65F82CCE9E2E}"/>
                                            </p:graphic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12">
                                            <p:graphicEl>
                                              <a:dgm id="{55014F60-7CBB-4D0F-BD22-38A2487544A3}"/>
                                            </p:graphic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12">
                                            <p:graphicEl>
                                              <a:dgm id="{D336E3A5-8665-4BE0-A560-CE7094023971}"/>
                                            </p:graphic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12">
                                            <p:graphicEl>
                                              <a:dgm id="{535B49BB-9D41-4DE6-B3EF-89FC49EE490F}"/>
                                            </p:graphic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12">
                                            <p:graphicEl>
                                              <a:dgm id="{1C8A21D5-707A-4284-AE7E-07D5830DDA34}"/>
                                            </p:graphicEl>
                                          </p:spTgt>
                                        </p:tgtEl>
                                        <p:attrNameLst>
                                          <p:attrName>style.visibility</p:attrName>
                                        </p:attrNameLst>
                                      </p:cBhvr>
                                      <p:to>
                                        <p:strVal val="visible"/>
                                      </p:to>
                                    </p:se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249"/>
                                          </p:stCondLst>
                                        </p:cTn>
                                        <p:tgtEl>
                                          <p:spTgt spid="13">
                                            <p:graphicEl>
                                              <a:dgm id="{7CBB7639-4C78-494B-95F6-65F82CCE9E2E}"/>
                                            </p:graphicEl>
                                          </p:spTgt>
                                        </p:tgtEl>
                                        <p:attrNameLst>
                                          <p:attrName>style.visibility</p:attrName>
                                        </p:attrNameLst>
                                      </p:cBhvr>
                                      <p:to>
                                        <p:strVal val="visible"/>
                                      </p:to>
                                    </p:set>
                                  </p:childTnLst>
                                </p:cTn>
                              </p:par>
                            </p:childTnLst>
                          </p:cTn>
                        </p:par>
                        <p:par>
                          <p:cTn id="49" fill="hold">
                            <p:stCondLst>
                              <p:cond delay="4250"/>
                            </p:stCondLst>
                            <p:childTnLst>
                              <p:par>
                                <p:cTn id="50" presetID="1" presetClass="entr" presetSubtype="0" fill="hold" grpId="0" nodeType="afterEffect">
                                  <p:stCondLst>
                                    <p:cond delay="0"/>
                                  </p:stCondLst>
                                  <p:childTnLst>
                                    <p:set>
                                      <p:cBhvr>
                                        <p:cTn id="51" dur="1" fill="hold">
                                          <p:stCondLst>
                                            <p:cond delay="249"/>
                                          </p:stCondLst>
                                        </p:cTn>
                                        <p:tgtEl>
                                          <p:spTgt spid="13">
                                            <p:graphicEl>
                                              <a:dgm id="{55014F60-7CBB-4D0F-BD22-38A2487544A3}"/>
                                            </p:graphicEl>
                                          </p:spTgt>
                                        </p:tgtEl>
                                        <p:attrNameLst>
                                          <p:attrName>style.visibility</p:attrName>
                                        </p:attrNameLst>
                                      </p:cBhvr>
                                      <p:to>
                                        <p:strVal val="visible"/>
                                      </p:to>
                                    </p:set>
                                  </p:childTnLst>
                                </p:cTn>
                              </p:par>
                            </p:childTnLst>
                          </p:cTn>
                        </p:par>
                        <p:par>
                          <p:cTn id="52" fill="hold">
                            <p:stCondLst>
                              <p:cond delay="4500"/>
                            </p:stCondLst>
                            <p:childTnLst>
                              <p:par>
                                <p:cTn id="53" presetID="1" presetClass="entr" presetSubtype="0" fill="hold" grpId="0" nodeType="afterEffect">
                                  <p:stCondLst>
                                    <p:cond delay="0"/>
                                  </p:stCondLst>
                                  <p:childTnLst>
                                    <p:set>
                                      <p:cBhvr>
                                        <p:cTn id="54" dur="1" fill="hold">
                                          <p:stCondLst>
                                            <p:cond delay="249"/>
                                          </p:stCondLst>
                                        </p:cTn>
                                        <p:tgtEl>
                                          <p:spTgt spid="13">
                                            <p:graphicEl>
                                              <a:dgm id="{D336E3A5-8665-4BE0-A560-CE7094023971}"/>
                                            </p:graphicEl>
                                          </p:spTgt>
                                        </p:tgtEl>
                                        <p:attrNameLst>
                                          <p:attrName>style.visibility</p:attrName>
                                        </p:attrNameLst>
                                      </p:cBhvr>
                                      <p:to>
                                        <p:strVal val="visible"/>
                                      </p:to>
                                    </p:set>
                                  </p:childTnLst>
                                </p:cTn>
                              </p:par>
                            </p:childTnLst>
                          </p:cTn>
                        </p:par>
                        <p:par>
                          <p:cTn id="55" fill="hold">
                            <p:stCondLst>
                              <p:cond delay="4750"/>
                            </p:stCondLst>
                            <p:childTnLst>
                              <p:par>
                                <p:cTn id="56" presetID="1" presetClass="entr" presetSubtype="0" fill="hold" grpId="0" nodeType="afterEffect">
                                  <p:stCondLst>
                                    <p:cond delay="0"/>
                                  </p:stCondLst>
                                  <p:childTnLst>
                                    <p:set>
                                      <p:cBhvr>
                                        <p:cTn id="57" dur="1" fill="hold">
                                          <p:stCondLst>
                                            <p:cond delay="249"/>
                                          </p:stCondLst>
                                        </p:cTn>
                                        <p:tgtEl>
                                          <p:spTgt spid="13">
                                            <p:graphicEl>
                                              <a:dgm id="{535B49BB-9D41-4DE6-B3EF-89FC49EE490F}"/>
                                            </p:graphicEl>
                                          </p:spTgt>
                                        </p:tgtEl>
                                        <p:attrNameLst>
                                          <p:attrName>style.visibility</p:attrName>
                                        </p:attrNameLst>
                                      </p:cBhvr>
                                      <p:to>
                                        <p:strVal val="visible"/>
                                      </p:to>
                                    </p:set>
                                  </p:child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249"/>
                                          </p:stCondLst>
                                        </p:cTn>
                                        <p:tgtEl>
                                          <p:spTgt spid="13">
                                            <p:graphicEl>
                                              <a:dgm id="{1C8A21D5-707A-4284-AE7E-07D5830DDA34}"/>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8.33333E-7 3.33333E-6 L 0.16146 0.00532 " pathEditMode="relative" rAng="0" ptsTypes="AA">
                                      <p:cBhvr>
                                        <p:cTn id="69" dur="2000" fill="hold"/>
                                        <p:tgtEl>
                                          <p:spTgt spid="8"/>
                                        </p:tgtEl>
                                        <p:attrNameLst>
                                          <p:attrName>ppt_x</p:attrName>
                                          <p:attrName>ppt_y</p:attrName>
                                        </p:attrNameLst>
                                      </p:cBhvr>
                                      <p:rCtr x="8073" y="255"/>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2" nodeType="clickEffect">
                                  <p:stCondLst>
                                    <p:cond delay="0"/>
                                  </p:stCondLst>
                                  <p:childTnLst>
                                    <p:animMotion origin="layout" path="M 0.16146 0.00532 L -0.10642 0.00532 " pathEditMode="relative" rAng="0" ptsTypes="AA">
                                      <p:cBhvr>
                                        <p:cTn id="73" dur="2000" fill="hold"/>
                                        <p:tgtEl>
                                          <p:spTgt spid="8"/>
                                        </p:tgtEl>
                                        <p:attrNameLst>
                                          <p:attrName>ppt_x</p:attrName>
                                          <p:attrName>ppt_y</p:attrName>
                                        </p:attrNameLst>
                                      </p:cBhvr>
                                      <p:rCtr x="-134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8" grpId="2" animBg="1"/>
      <p:bldP spid="9" grpId="0" animBg="1"/>
      <p:bldP spid="10" grpId="0" animBg="1"/>
      <p:bldP spid="11" grpId="0" animBg="1"/>
      <p:bldGraphic spid="12" grpId="0">
        <p:bldSub>
          <a:bldDgm bld="one"/>
        </p:bldSub>
      </p:bldGraphic>
      <p:bldGraphic spid="1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55576" y="980728"/>
            <a:ext cx="7772400" cy="838200"/>
          </a:xfrm>
          <a:prstGeom prst="rect">
            <a:avLst/>
          </a:prstGeom>
        </p:spPr>
        <p:txBody>
          <a:bodyPr/>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5pPr>
            <a:lvl6pPr marL="457200" algn="l" rtl="0" fontAlgn="base">
              <a:spcBef>
                <a:spcPct val="0"/>
              </a:spcBef>
              <a:spcAft>
                <a:spcPct val="0"/>
              </a:spcAft>
              <a:defRPr sz="3800" b="1">
                <a:solidFill>
                  <a:schemeClr val="tx2"/>
                </a:solidFill>
                <a:latin typeface="Verdana" charset="0"/>
                <a:ea typeface="ＭＳ Ｐゴシック" charset="0"/>
                <a:cs typeface="ＭＳ Ｐゴシック" charset="0"/>
              </a:defRPr>
            </a:lvl6pPr>
            <a:lvl7pPr marL="914400" algn="l" rtl="0" fontAlgn="base">
              <a:spcBef>
                <a:spcPct val="0"/>
              </a:spcBef>
              <a:spcAft>
                <a:spcPct val="0"/>
              </a:spcAft>
              <a:defRPr sz="3800" b="1">
                <a:solidFill>
                  <a:schemeClr val="tx2"/>
                </a:solidFill>
                <a:latin typeface="Verdana" charset="0"/>
                <a:ea typeface="ＭＳ Ｐゴシック" charset="0"/>
                <a:cs typeface="ＭＳ Ｐゴシック" charset="0"/>
              </a:defRPr>
            </a:lvl7pPr>
            <a:lvl8pPr marL="1371600" algn="l" rtl="0" fontAlgn="base">
              <a:spcBef>
                <a:spcPct val="0"/>
              </a:spcBef>
              <a:spcAft>
                <a:spcPct val="0"/>
              </a:spcAft>
              <a:defRPr sz="3800" b="1">
                <a:solidFill>
                  <a:schemeClr val="tx2"/>
                </a:solidFill>
                <a:latin typeface="Verdana" charset="0"/>
                <a:ea typeface="ＭＳ Ｐゴシック" charset="0"/>
                <a:cs typeface="ＭＳ Ｐゴシック" charset="0"/>
              </a:defRPr>
            </a:lvl8pPr>
            <a:lvl9pPr marL="1828800" algn="l" rtl="0" fontAlgn="base">
              <a:spcBef>
                <a:spcPct val="0"/>
              </a:spcBef>
              <a:spcAft>
                <a:spcPct val="0"/>
              </a:spcAft>
              <a:defRPr sz="3800" b="1">
                <a:solidFill>
                  <a:schemeClr val="tx2"/>
                </a:solidFill>
                <a:latin typeface="Verdana" charset="0"/>
                <a:ea typeface="ＭＳ Ｐゴシック" charset="0"/>
                <a:cs typeface="ＭＳ Ｐゴシック" charset="0"/>
              </a:defRPr>
            </a:lvl9pPr>
          </a:lstStyle>
          <a:p>
            <a:pPr eaLnBrk="1" hangingPunct="1"/>
            <a:r>
              <a:rPr lang="en-US" sz="3600" i="1" kern="0" dirty="0">
                <a:latin typeface="Verdana" charset="0"/>
                <a:ea typeface="MS PGothic" charset="0"/>
              </a:rPr>
              <a:t>Lex </a:t>
            </a:r>
            <a:r>
              <a:rPr lang="en-US" sz="3600" i="1" kern="0" dirty="0" err="1">
                <a:latin typeface="Verdana" charset="0"/>
                <a:ea typeface="MS PGothic" charset="0"/>
              </a:rPr>
              <a:t>orandi</a:t>
            </a:r>
            <a:r>
              <a:rPr lang="en-US" sz="3600" i="1" kern="0" dirty="0">
                <a:latin typeface="Verdana" charset="0"/>
                <a:ea typeface="MS PGothic" charset="0"/>
              </a:rPr>
              <a:t>: </a:t>
            </a:r>
            <a:r>
              <a:rPr lang="en-US" sz="3600" i="1" kern="0" dirty="0" err="1">
                <a:latin typeface="Verdana" charset="0"/>
                <a:ea typeface="MS PGothic" charset="0"/>
              </a:rPr>
              <a:t>lex</a:t>
            </a:r>
            <a:r>
              <a:rPr lang="en-US" sz="3600" i="1" kern="0" dirty="0">
                <a:latin typeface="Verdana" charset="0"/>
                <a:ea typeface="MS PGothic" charset="0"/>
              </a:rPr>
              <a:t> credendi</a:t>
            </a:r>
          </a:p>
        </p:txBody>
      </p:sp>
      <p:sp>
        <p:nvSpPr>
          <p:cNvPr id="5" name="Text Box 4"/>
          <p:cNvSpPr txBox="1">
            <a:spLocks noChangeArrowheads="1"/>
          </p:cNvSpPr>
          <p:nvPr/>
        </p:nvSpPr>
        <p:spPr bwMode="auto">
          <a:xfrm>
            <a:off x="752475" y="1844824"/>
            <a:ext cx="644683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spAutoFit/>
          </a:bodyPr>
          <a:lstStyle/>
          <a:p>
            <a:pPr>
              <a:defRPr/>
            </a:pPr>
            <a:r>
              <a:rPr lang="en-US" sz="3200" i="1" dirty="0">
                <a:solidFill>
                  <a:srgbClr val="000080"/>
                </a:solidFill>
                <a:ea typeface="ＭＳ Ｐゴシック" charset="0"/>
                <a:cs typeface="+mn-cs"/>
              </a:rPr>
              <a:t>Law of prayer: law of belief</a:t>
            </a:r>
          </a:p>
        </p:txBody>
      </p:sp>
      <p:sp>
        <p:nvSpPr>
          <p:cNvPr id="6" name="Rounded Rectangular Callout 5"/>
          <p:cNvSpPr/>
          <p:nvPr/>
        </p:nvSpPr>
        <p:spPr bwMode="auto">
          <a:xfrm>
            <a:off x="7503716" y="1189460"/>
            <a:ext cx="1532780" cy="1375444"/>
          </a:xfrm>
          <a:prstGeom prst="wedgeRoundRectCallout">
            <a:avLst>
              <a:gd name="adj1" fmla="val -76673"/>
              <a:gd name="adj2" fmla="val -33814"/>
              <a:gd name="adj3" fmla="val 16667"/>
            </a:avLst>
          </a:prstGeom>
          <a:solidFill>
            <a:srgbClr val="000080"/>
          </a:solidFill>
          <a:ln w="38100" cap="flat" cmpd="sng" algn="ctr">
            <a:solidFill>
              <a:schemeClr val="tx1"/>
            </a:solidFill>
            <a:prstDash val="solid"/>
            <a:round/>
            <a:headEnd type="none" w="med" len="med"/>
            <a:tailEnd type="triangle" w="med" len="med"/>
          </a:ln>
          <a:effectLst/>
        </p:spPr>
        <p:txBody>
          <a:bodyPr vert="horz" wrap="squar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dirty="0">
                <a:solidFill>
                  <a:schemeClr val="bg1"/>
                </a:solidFill>
              </a:rPr>
              <a:t>Doctrine and worship are linked</a:t>
            </a:r>
            <a:endParaRPr kumimoji="0" lang="en-GB" sz="2000" b="0" i="0" u="none" strike="noStrike" cap="none" normalizeH="0" baseline="0" dirty="0">
              <a:ln>
                <a:noFill/>
              </a:ln>
              <a:solidFill>
                <a:schemeClr val="bg1"/>
              </a:solidFill>
              <a:effectLst/>
            </a:endParaRPr>
          </a:p>
        </p:txBody>
      </p:sp>
      <p:sp>
        <p:nvSpPr>
          <p:cNvPr id="7" name="Title 6"/>
          <p:cNvSpPr>
            <a:spLocks noGrp="1"/>
          </p:cNvSpPr>
          <p:nvPr>
            <p:ph type="title"/>
          </p:nvPr>
        </p:nvSpPr>
        <p:spPr>
          <a:xfrm>
            <a:off x="755576" y="59138"/>
            <a:ext cx="8001000" cy="838200"/>
          </a:xfrm>
        </p:spPr>
        <p:txBody>
          <a:bodyPr/>
          <a:lstStyle/>
          <a:p>
            <a:r>
              <a:rPr lang="en-GB" dirty="0"/>
              <a:t>Anglican principles 1</a:t>
            </a:r>
          </a:p>
        </p:txBody>
      </p:sp>
      <p:sp>
        <p:nvSpPr>
          <p:cNvPr id="8" name="Snip Single Corner Rectangle 7"/>
          <p:cNvSpPr/>
          <p:nvPr/>
        </p:nvSpPr>
        <p:spPr bwMode="auto">
          <a:xfrm>
            <a:off x="611560" y="3429000"/>
            <a:ext cx="4680520" cy="648072"/>
          </a:xfrm>
          <a:prstGeom prst="snip1Rect">
            <a:avLst>
              <a:gd name="adj" fmla="val 38994"/>
            </a:avLst>
          </a:prstGeom>
          <a:solidFill>
            <a:srgbClr val="00009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6800" rIns="91440" bIns="1404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bg1"/>
                </a:solidFill>
                <a:latin typeface="Verdana" charset="0"/>
                <a:ea typeface="ＭＳ Ｐゴシック" charset="0"/>
                <a:cs typeface="ＭＳ Ｐゴシック" charset="0"/>
              </a:rPr>
              <a:t>Contested origins</a:t>
            </a:r>
            <a:endParaRPr kumimoji="0" lang="en-US" sz="2400" b="1" i="0" u="none" strike="noStrike" cap="none" normalizeH="0" baseline="0" dirty="0">
              <a:solidFill>
                <a:schemeClr val="bg1"/>
              </a:solidFill>
              <a:effectLst/>
              <a:latin typeface="Verdana" charset="0"/>
              <a:ea typeface="ＭＳ Ｐゴシック" charset="0"/>
              <a:cs typeface="ＭＳ Ｐゴシック" charset="0"/>
            </a:endParaRPr>
          </a:p>
        </p:txBody>
      </p:sp>
      <p:sp>
        <p:nvSpPr>
          <p:cNvPr id="9" name="Snip Single Corner Rectangle 8"/>
          <p:cNvSpPr/>
          <p:nvPr/>
        </p:nvSpPr>
        <p:spPr bwMode="auto">
          <a:xfrm>
            <a:off x="611560" y="5373216"/>
            <a:ext cx="4680520" cy="648072"/>
          </a:xfrm>
          <a:prstGeom prst="snip1Rect">
            <a:avLst>
              <a:gd name="adj" fmla="val 38994"/>
            </a:avLst>
          </a:prstGeom>
          <a:solidFill>
            <a:srgbClr val="00009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6800" rIns="91440" bIns="1404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solidFill>
                  <a:schemeClr val="bg1"/>
                </a:solidFill>
                <a:latin typeface="Verdana" charset="0"/>
                <a:ea typeface="ＭＳ Ｐゴシック" charset="0"/>
                <a:cs typeface="ＭＳ Ｐゴシック" charset="0"/>
              </a:rPr>
              <a:t>The ‘text’ matters</a:t>
            </a:r>
            <a:endParaRPr kumimoji="0" lang="en-US" sz="2400" b="1" i="0" u="none" strike="noStrike" cap="none" normalizeH="0" baseline="0" dirty="0">
              <a:solidFill>
                <a:schemeClr val="bg1"/>
              </a:solidFill>
              <a:effectLst/>
              <a:latin typeface="Verdana" charset="0"/>
              <a:ea typeface="ＭＳ Ｐゴシック" charset="0"/>
              <a:cs typeface="ＭＳ Ｐゴシック" charset="0"/>
            </a:endParaRPr>
          </a:p>
        </p:txBody>
      </p:sp>
      <p:pic>
        <p:nvPicPr>
          <p:cNvPr id="10" name="Picture 2" descr="C:\Users\eareym\Dropbox\BCP.jpe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33156" r="33422"/>
          <a:stretch/>
        </p:blipFill>
        <p:spPr bwMode="auto">
          <a:xfrm rot="822126">
            <a:off x="6463919" y="4632165"/>
            <a:ext cx="680662" cy="22039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 name="Picture 11" descr="Cran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957">
            <a:off x="7808247" y="3018748"/>
            <a:ext cx="1175085" cy="1570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descr="485px-Thomas-Cranmer-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8924">
            <a:off x="5670090" y="2984965"/>
            <a:ext cx="1256961" cy="155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AutoShape 13"/>
          <p:cNvSpPr>
            <a:spLocks noChangeArrowheads="1"/>
          </p:cNvSpPr>
          <p:nvPr/>
        </p:nvSpPr>
        <p:spPr bwMode="auto">
          <a:xfrm>
            <a:off x="6640415" y="3548234"/>
            <a:ext cx="1519558" cy="428530"/>
          </a:xfrm>
          <a:prstGeom prst="leftRightArrow">
            <a:avLst>
              <a:gd name="adj1" fmla="val 50000"/>
              <a:gd name="adj2" fmla="val 87273"/>
            </a:avLst>
          </a:prstGeom>
          <a:solidFill>
            <a:schemeClr val="bg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Verdana" charset="0"/>
              <a:ea typeface="ＭＳ Ｐゴシック" charset="0"/>
            </a:endParaRPr>
          </a:p>
        </p:txBody>
      </p:sp>
    </p:spTree>
    <p:extLst>
      <p:ext uri="{BB962C8B-B14F-4D97-AF65-F5344CB8AC3E}">
        <p14:creationId xmlns:p14="http://schemas.microsoft.com/office/powerpoint/2010/main" val="2872203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animBg="1"/>
      <p:bldP spid="8" grpId="0" animBg="1"/>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55576" y="908720"/>
            <a:ext cx="7772400" cy="648072"/>
          </a:xfrm>
          <a:prstGeom prst="rect">
            <a:avLst/>
          </a:prstGeom>
        </p:spPr>
        <p:txBody>
          <a:bodyPr/>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5pPr>
            <a:lvl6pPr marL="457200" algn="l" rtl="0" fontAlgn="base">
              <a:spcBef>
                <a:spcPct val="0"/>
              </a:spcBef>
              <a:spcAft>
                <a:spcPct val="0"/>
              </a:spcAft>
              <a:defRPr sz="3800" b="1">
                <a:solidFill>
                  <a:schemeClr val="tx2"/>
                </a:solidFill>
                <a:latin typeface="Verdana" charset="0"/>
                <a:ea typeface="ＭＳ Ｐゴシック" charset="0"/>
                <a:cs typeface="ＭＳ Ｐゴシック" charset="0"/>
              </a:defRPr>
            </a:lvl6pPr>
            <a:lvl7pPr marL="914400" algn="l" rtl="0" fontAlgn="base">
              <a:spcBef>
                <a:spcPct val="0"/>
              </a:spcBef>
              <a:spcAft>
                <a:spcPct val="0"/>
              </a:spcAft>
              <a:defRPr sz="3800" b="1">
                <a:solidFill>
                  <a:schemeClr val="tx2"/>
                </a:solidFill>
                <a:latin typeface="Verdana" charset="0"/>
                <a:ea typeface="ＭＳ Ｐゴシック" charset="0"/>
                <a:cs typeface="ＭＳ Ｐゴシック" charset="0"/>
              </a:defRPr>
            </a:lvl7pPr>
            <a:lvl8pPr marL="1371600" algn="l" rtl="0" fontAlgn="base">
              <a:spcBef>
                <a:spcPct val="0"/>
              </a:spcBef>
              <a:spcAft>
                <a:spcPct val="0"/>
              </a:spcAft>
              <a:defRPr sz="3800" b="1">
                <a:solidFill>
                  <a:schemeClr val="tx2"/>
                </a:solidFill>
                <a:latin typeface="Verdana" charset="0"/>
                <a:ea typeface="ＭＳ Ｐゴシック" charset="0"/>
                <a:cs typeface="ＭＳ Ｐゴシック" charset="0"/>
              </a:defRPr>
            </a:lvl8pPr>
            <a:lvl9pPr marL="1828800" algn="l" rtl="0" fontAlgn="base">
              <a:spcBef>
                <a:spcPct val="0"/>
              </a:spcBef>
              <a:spcAft>
                <a:spcPct val="0"/>
              </a:spcAft>
              <a:defRPr sz="3800" b="1">
                <a:solidFill>
                  <a:schemeClr val="tx2"/>
                </a:solidFill>
                <a:latin typeface="Verdana" charset="0"/>
                <a:ea typeface="ＭＳ Ｐゴシック" charset="0"/>
                <a:cs typeface="ＭＳ Ｐゴシック" charset="0"/>
              </a:defRPr>
            </a:lvl9pPr>
          </a:lstStyle>
          <a:p>
            <a:pPr eaLnBrk="1" hangingPunct="1"/>
            <a:r>
              <a:rPr lang="en-US" sz="3600" i="1" kern="0" dirty="0">
                <a:latin typeface="Verdana" charset="0"/>
                <a:ea typeface="MS PGothic" charset="0"/>
              </a:rPr>
              <a:t>The Catholic-local tension</a:t>
            </a:r>
          </a:p>
        </p:txBody>
      </p:sp>
      <p:sp>
        <p:nvSpPr>
          <p:cNvPr id="7" name="Title 6"/>
          <p:cNvSpPr>
            <a:spLocks noGrp="1"/>
          </p:cNvSpPr>
          <p:nvPr>
            <p:ph type="title"/>
          </p:nvPr>
        </p:nvSpPr>
        <p:spPr>
          <a:xfrm>
            <a:off x="755576" y="70520"/>
            <a:ext cx="8001000" cy="838200"/>
          </a:xfrm>
        </p:spPr>
        <p:txBody>
          <a:bodyPr/>
          <a:lstStyle/>
          <a:p>
            <a:r>
              <a:rPr lang="en-GB" dirty="0"/>
              <a:t>Anglican principles 2</a:t>
            </a:r>
          </a:p>
        </p:txBody>
      </p:sp>
      <p:grpSp>
        <p:nvGrpSpPr>
          <p:cNvPr id="97" name="Group 10"/>
          <p:cNvGrpSpPr>
            <a:grpSpLocks/>
          </p:cNvGrpSpPr>
          <p:nvPr/>
        </p:nvGrpSpPr>
        <p:grpSpPr bwMode="auto">
          <a:xfrm>
            <a:off x="7134574" y="2204864"/>
            <a:ext cx="821802" cy="1248993"/>
            <a:chOff x="0" y="0"/>
            <a:chExt cx="1016" cy="1360"/>
          </a:xfrm>
        </p:grpSpPr>
        <p:sp>
          <p:nvSpPr>
            <p:cNvPr id="98" name="Rectangle 1"/>
            <p:cNvSpPr>
              <a:spLocks/>
            </p:cNvSpPr>
            <p:nvPr/>
          </p:nvSpPr>
          <p:spPr bwMode="auto">
            <a:xfrm>
              <a:off x="25" y="992"/>
              <a:ext cx="965" cy="35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99" name="AutoShape 2"/>
            <p:cNvSpPr>
              <a:spLocks/>
            </p:cNvSpPr>
            <p:nvPr/>
          </p:nvSpPr>
          <p:spPr bwMode="auto">
            <a:xfrm rot="10800000" flipH="1">
              <a:off x="0" y="734"/>
              <a:ext cx="1016" cy="392"/>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0" name="Rectangle 3"/>
            <p:cNvSpPr>
              <a:spLocks/>
            </p:cNvSpPr>
            <p:nvPr/>
          </p:nvSpPr>
          <p:spPr bwMode="auto">
            <a:xfrm>
              <a:off x="25" y="467"/>
              <a:ext cx="290" cy="88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1" name="AutoShape 4"/>
            <p:cNvSpPr>
              <a:spLocks/>
            </p:cNvSpPr>
            <p:nvPr/>
          </p:nvSpPr>
          <p:spPr bwMode="auto">
            <a:xfrm>
              <a:off x="25" y="0"/>
              <a:ext cx="290" cy="467"/>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2" name="Rectangle 5"/>
            <p:cNvSpPr>
              <a:spLocks/>
            </p:cNvSpPr>
            <p:nvPr/>
          </p:nvSpPr>
          <p:spPr bwMode="auto">
            <a:xfrm>
              <a:off x="290" y="1001"/>
              <a:ext cx="111" cy="267"/>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3" name="Rectangle 6"/>
            <p:cNvSpPr>
              <a:spLocks/>
            </p:cNvSpPr>
            <p:nvPr/>
          </p:nvSpPr>
          <p:spPr bwMode="auto">
            <a:xfrm>
              <a:off x="461" y="1001"/>
              <a:ext cx="111" cy="267"/>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4" name="Rectangle 7"/>
            <p:cNvSpPr>
              <a:spLocks/>
            </p:cNvSpPr>
            <p:nvPr/>
          </p:nvSpPr>
          <p:spPr bwMode="auto">
            <a:xfrm>
              <a:off x="802" y="1001"/>
              <a:ext cx="111" cy="267"/>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5" name="Rectangle 8"/>
            <p:cNvSpPr>
              <a:spLocks/>
            </p:cNvSpPr>
            <p:nvPr/>
          </p:nvSpPr>
          <p:spPr bwMode="auto">
            <a:xfrm>
              <a:off x="631" y="1001"/>
              <a:ext cx="111" cy="267"/>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06" name="Rectangle 9"/>
            <p:cNvSpPr>
              <a:spLocks/>
            </p:cNvSpPr>
            <p:nvPr/>
          </p:nvSpPr>
          <p:spPr bwMode="auto">
            <a:xfrm>
              <a:off x="85" y="1093"/>
              <a:ext cx="145" cy="267"/>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grpSp>
        <p:nvGrpSpPr>
          <p:cNvPr id="107" name="Group 106"/>
          <p:cNvGrpSpPr/>
          <p:nvPr/>
        </p:nvGrpSpPr>
        <p:grpSpPr>
          <a:xfrm>
            <a:off x="6102548" y="1670187"/>
            <a:ext cx="2846313" cy="2910941"/>
            <a:chOff x="4716016" y="1590675"/>
            <a:chExt cx="4160838" cy="4255313"/>
          </a:xfrm>
        </p:grpSpPr>
        <p:grpSp>
          <p:nvGrpSpPr>
            <p:cNvPr id="108" name="Group 77"/>
            <p:cNvGrpSpPr>
              <a:grpSpLocks/>
            </p:cNvGrpSpPr>
            <p:nvPr/>
          </p:nvGrpSpPr>
          <p:grpSpPr bwMode="auto">
            <a:xfrm>
              <a:off x="4716016" y="1590675"/>
              <a:ext cx="4160838" cy="4214813"/>
              <a:chOff x="0" y="0"/>
              <a:chExt cx="3728" cy="3776"/>
            </a:xfrm>
          </p:grpSpPr>
          <p:grpSp>
            <p:nvGrpSpPr>
              <p:cNvPr id="114" name="Group 31"/>
              <p:cNvGrpSpPr>
                <a:grpSpLocks/>
              </p:cNvGrpSpPr>
              <p:nvPr/>
            </p:nvGrpSpPr>
            <p:grpSpPr bwMode="auto">
              <a:xfrm>
                <a:off x="0" y="2520"/>
                <a:ext cx="704" cy="944"/>
                <a:chOff x="0" y="0"/>
                <a:chExt cx="704" cy="943"/>
              </a:xfrm>
            </p:grpSpPr>
            <p:sp>
              <p:nvSpPr>
                <p:cNvPr id="160" name="Rectangle 22"/>
                <p:cNvSpPr>
                  <a:spLocks/>
                </p:cNvSpPr>
                <p:nvPr/>
              </p:nvSpPr>
              <p:spPr bwMode="auto">
                <a:xfrm>
                  <a:off x="17" y="689"/>
                  <a:ext cx="669" cy="24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1" name="AutoShape 23"/>
                <p:cNvSpPr>
                  <a:spLocks/>
                </p:cNvSpPr>
                <p:nvPr/>
              </p:nvSpPr>
              <p:spPr bwMode="auto">
                <a:xfrm rot="10800000" flipH="1">
                  <a:off x="0" y="509"/>
                  <a:ext cx="704" cy="272"/>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2" name="Rectangle 24"/>
                <p:cNvSpPr>
                  <a:spLocks/>
                </p:cNvSpPr>
                <p:nvPr/>
              </p:nvSpPr>
              <p:spPr bwMode="auto">
                <a:xfrm>
                  <a:off x="17" y="324"/>
                  <a:ext cx="201" cy="61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3" name="AutoShape 25"/>
                <p:cNvSpPr>
                  <a:spLocks/>
                </p:cNvSpPr>
                <p:nvPr/>
              </p:nvSpPr>
              <p:spPr bwMode="auto">
                <a:xfrm>
                  <a:off x="17" y="0"/>
                  <a:ext cx="201" cy="324"/>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4" name="Rectangle 26"/>
                <p:cNvSpPr>
                  <a:spLocks/>
                </p:cNvSpPr>
                <p:nvPr/>
              </p:nvSpPr>
              <p:spPr bwMode="auto">
                <a:xfrm>
                  <a:off x="201"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5" name="Rectangle 27"/>
                <p:cNvSpPr>
                  <a:spLocks/>
                </p:cNvSpPr>
                <p:nvPr/>
              </p:nvSpPr>
              <p:spPr bwMode="auto">
                <a:xfrm>
                  <a:off x="319"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6" name="Rectangle 28"/>
                <p:cNvSpPr>
                  <a:spLocks/>
                </p:cNvSpPr>
                <p:nvPr/>
              </p:nvSpPr>
              <p:spPr bwMode="auto">
                <a:xfrm>
                  <a:off x="556"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7" name="Rectangle 29"/>
                <p:cNvSpPr>
                  <a:spLocks/>
                </p:cNvSpPr>
                <p:nvPr/>
              </p:nvSpPr>
              <p:spPr bwMode="auto">
                <a:xfrm>
                  <a:off x="437"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68" name="Rectangle 30"/>
                <p:cNvSpPr>
                  <a:spLocks/>
                </p:cNvSpPr>
                <p:nvPr/>
              </p:nvSpPr>
              <p:spPr bwMode="auto">
                <a:xfrm>
                  <a:off x="59" y="758"/>
                  <a:ext cx="100" cy="18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grpSp>
            <p:nvGrpSpPr>
              <p:cNvPr id="115" name="Group 41"/>
              <p:cNvGrpSpPr>
                <a:grpSpLocks/>
              </p:cNvGrpSpPr>
              <p:nvPr/>
            </p:nvGrpSpPr>
            <p:grpSpPr bwMode="auto">
              <a:xfrm>
                <a:off x="1448" y="2960"/>
                <a:ext cx="1016" cy="816"/>
                <a:chOff x="0" y="0"/>
                <a:chExt cx="1016" cy="816"/>
              </a:xfrm>
            </p:grpSpPr>
            <p:sp>
              <p:nvSpPr>
                <p:cNvPr id="151" name="Rectangle 32"/>
                <p:cNvSpPr>
                  <a:spLocks/>
                </p:cNvSpPr>
                <p:nvPr/>
              </p:nvSpPr>
              <p:spPr bwMode="auto">
                <a:xfrm>
                  <a:off x="25" y="595"/>
                  <a:ext cx="965" cy="21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2" name="AutoShape 33"/>
                <p:cNvSpPr>
                  <a:spLocks/>
                </p:cNvSpPr>
                <p:nvPr/>
              </p:nvSpPr>
              <p:spPr bwMode="auto">
                <a:xfrm rot="10800000" flipH="1">
                  <a:off x="0" y="440"/>
                  <a:ext cx="1016" cy="235"/>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3" name="Rectangle 34"/>
                <p:cNvSpPr>
                  <a:spLocks/>
                </p:cNvSpPr>
                <p:nvPr/>
              </p:nvSpPr>
              <p:spPr bwMode="auto">
                <a:xfrm>
                  <a:off x="25" y="280"/>
                  <a:ext cx="290" cy="53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4" name="AutoShape 35"/>
                <p:cNvSpPr>
                  <a:spLocks/>
                </p:cNvSpPr>
                <p:nvPr/>
              </p:nvSpPr>
              <p:spPr bwMode="auto">
                <a:xfrm>
                  <a:off x="25" y="0"/>
                  <a:ext cx="290" cy="280"/>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5" name="Rectangle 36"/>
                <p:cNvSpPr>
                  <a:spLocks/>
                </p:cNvSpPr>
                <p:nvPr/>
              </p:nvSpPr>
              <p:spPr bwMode="auto">
                <a:xfrm>
                  <a:off x="290" y="600"/>
                  <a:ext cx="111" cy="160"/>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6" name="Rectangle 37"/>
                <p:cNvSpPr>
                  <a:spLocks/>
                </p:cNvSpPr>
                <p:nvPr/>
              </p:nvSpPr>
              <p:spPr bwMode="auto">
                <a:xfrm>
                  <a:off x="461" y="600"/>
                  <a:ext cx="111" cy="160"/>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7" name="Rectangle 38"/>
                <p:cNvSpPr>
                  <a:spLocks/>
                </p:cNvSpPr>
                <p:nvPr/>
              </p:nvSpPr>
              <p:spPr bwMode="auto">
                <a:xfrm>
                  <a:off x="802" y="600"/>
                  <a:ext cx="111" cy="160"/>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8" name="Rectangle 39"/>
                <p:cNvSpPr>
                  <a:spLocks/>
                </p:cNvSpPr>
                <p:nvPr/>
              </p:nvSpPr>
              <p:spPr bwMode="auto">
                <a:xfrm>
                  <a:off x="631" y="600"/>
                  <a:ext cx="111" cy="160"/>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9" name="Rectangle 40"/>
                <p:cNvSpPr>
                  <a:spLocks/>
                </p:cNvSpPr>
                <p:nvPr/>
              </p:nvSpPr>
              <p:spPr bwMode="auto">
                <a:xfrm>
                  <a:off x="85" y="655"/>
                  <a:ext cx="145" cy="161"/>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grpSp>
            <p:nvGrpSpPr>
              <p:cNvPr id="116" name="Group 51"/>
              <p:cNvGrpSpPr>
                <a:grpSpLocks/>
              </p:cNvGrpSpPr>
              <p:nvPr/>
            </p:nvGrpSpPr>
            <p:grpSpPr bwMode="auto">
              <a:xfrm>
                <a:off x="2688" y="72"/>
                <a:ext cx="704" cy="792"/>
                <a:chOff x="0" y="0"/>
                <a:chExt cx="704" cy="792"/>
              </a:xfrm>
            </p:grpSpPr>
            <p:sp>
              <p:nvSpPr>
                <p:cNvPr id="142" name="Rectangle 42"/>
                <p:cNvSpPr>
                  <a:spLocks/>
                </p:cNvSpPr>
                <p:nvPr/>
              </p:nvSpPr>
              <p:spPr bwMode="auto">
                <a:xfrm>
                  <a:off x="17" y="578"/>
                  <a:ext cx="669" cy="20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3" name="AutoShape 43"/>
                <p:cNvSpPr>
                  <a:spLocks/>
                </p:cNvSpPr>
                <p:nvPr/>
              </p:nvSpPr>
              <p:spPr bwMode="auto">
                <a:xfrm rot="10800000" flipH="1">
                  <a:off x="0" y="427"/>
                  <a:ext cx="704" cy="228"/>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4" name="Rectangle 44"/>
                <p:cNvSpPr>
                  <a:spLocks/>
                </p:cNvSpPr>
                <p:nvPr/>
              </p:nvSpPr>
              <p:spPr bwMode="auto">
                <a:xfrm>
                  <a:off x="17" y="272"/>
                  <a:ext cx="201" cy="51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5" name="AutoShape 45"/>
                <p:cNvSpPr>
                  <a:spLocks/>
                </p:cNvSpPr>
                <p:nvPr/>
              </p:nvSpPr>
              <p:spPr bwMode="auto">
                <a:xfrm>
                  <a:off x="17" y="0"/>
                  <a:ext cx="201" cy="272"/>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6" name="Rectangle 46"/>
                <p:cNvSpPr>
                  <a:spLocks/>
                </p:cNvSpPr>
                <p:nvPr/>
              </p:nvSpPr>
              <p:spPr bwMode="auto">
                <a:xfrm>
                  <a:off x="201" y="583"/>
                  <a:ext cx="77" cy="15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7" name="Rectangle 47"/>
                <p:cNvSpPr>
                  <a:spLocks/>
                </p:cNvSpPr>
                <p:nvPr/>
              </p:nvSpPr>
              <p:spPr bwMode="auto">
                <a:xfrm>
                  <a:off x="319" y="583"/>
                  <a:ext cx="77" cy="15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8" name="Rectangle 48"/>
                <p:cNvSpPr>
                  <a:spLocks/>
                </p:cNvSpPr>
                <p:nvPr/>
              </p:nvSpPr>
              <p:spPr bwMode="auto">
                <a:xfrm>
                  <a:off x="556" y="583"/>
                  <a:ext cx="77" cy="15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9" name="Rectangle 49"/>
                <p:cNvSpPr>
                  <a:spLocks/>
                </p:cNvSpPr>
                <p:nvPr/>
              </p:nvSpPr>
              <p:spPr bwMode="auto">
                <a:xfrm>
                  <a:off x="437" y="583"/>
                  <a:ext cx="77" cy="15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50" name="Rectangle 50"/>
                <p:cNvSpPr>
                  <a:spLocks/>
                </p:cNvSpPr>
                <p:nvPr/>
              </p:nvSpPr>
              <p:spPr bwMode="auto">
                <a:xfrm>
                  <a:off x="59" y="636"/>
                  <a:ext cx="100" cy="15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grpSp>
            <p:nvGrpSpPr>
              <p:cNvPr id="117" name="Group 61"/>
              <p:cNvGrpSpPr>
                <a:grpSpLocks/>
              </p:cNvGrpSpPr>
              <p:nvPr/>
            </p:nvGrpSpPr>
            <p:grpSpPr bwMode="auto">
              <a:xfrm>
                <a:off x="88" y="0"/>
                <a:ext cx="704" cy="943"/>
                <a:chOff x="0" y="0"/>
                <a:chExt cx="704" cy="943"/>
              </a:xfrm>
            </p:grpSpPr>
            <p:sp>
              <p:nvSpPr>
                <p:cNvPr id="133" name="Rectangle 52"/>
                <p:cNvSpPr>
                  <a:spLocks/>
                </p:cNvSpPr>
                <p:nvPr/>
              </p:nvSpPr>
              <p:spPr bwMode="auto">
                <a:xfrm>
                  <a:off x="17" y="689"/>
                  <a:ext cx="669" cy="24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4" name="AutoShape 53"/>
                <p:cNvSpPr>
                  <a:spLocks/>
                </p:cNvSpPr>
                <p:nvPr/>
              </p:nvSpPr>
              <p:spPr bwMode="auto">
                <a:xfrm rot="10800000" flipH="1">
                  <a:off x="0" y="509"/>
                  <a:ext cx="704" cy="272"/>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5" name="Rectangle 54"/>
                <p:cNvSpPr>
                  <a:spLocks/>
                </p:cNvSpPr>
                <p:nvPr/>
              </p:nvSpPr>
              <p:spPr bwMode="auto">
                <a:xfrm>
                  <a:off x="17" y="324"/>
                  <a:ext cx="201" cy="61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6" name="AutoShape 55"/>
                <p:cNvSpPr>
                  <a:spLocks/>
                </p:cNvSpPr>
                <p:nvPr/>
              </p:nvSpPr>
              <p:spPr bwMode="auto">
                <a:xfrm>
                  <a:off x="17" y="0"/>
                  <a:ext cx="201" cy="324"/>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7" name="Rectangle 56"/>
                <p:cNvSpPr>
                  <a:spLocks/>
                </p:cNvSpPr>
                <p:nvPr/>
              </p:nvSpPr>
              <p:spPr bwMode="auto">
                <a:xfrm>
                  <a:off x="201"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8" name="Rectangle 57"/>
                <p:cNvSpPr>
                  <a:spLocks/>
                </p:cNvSpPr>
                <p:nvPr/>
              </p:nvSpPr>
              <p:spPr bwMode="auto">
                <a:xfrm>
                  <a:off x="319"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9" name="Rectangle 58"/>
                <p:cNvSpPr>
                  <a:spLocks/>
                </p:cNvSpPr>
                <p:nvPr/>
              </p:nvSpPr>
              <p:spPr bwMode="auto">
                <a:xfrm>
                  <a:off x="556"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0" name="Rectangle 59"/>
                <p:cNvSpPr>
                  <a:spLocks/>
                </p:cNvSpPr>
                <p:nvPr/>
              </p:nvSpPr>
              <p:spPr bwMode="auto">
                <a:xfrm>
                  <a:off x="437" y="694"/>
                  <a:ext cx="77" cy="18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41" name="Rectangle 60"/>
                <p:cNvSpPr>
                  <a:spLocks/>
                </p:cNvSpPr>
                <p:nvPr/>
              </p:nvSpPr>
              <p:spPr bwMode="auto">
                <a:xfrm>
                  <a:off x="59" y="758"/>
                  <a:ext cx="100" cy="18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grpSp>
            <p:nvGrpSpPr>
              <p:cNvPr id="118" name="Group 71"/>
              <p:cNvGrpSpPr>
                <a:grpSpLocks/>
              </p:cNvGrpSpPr>
              <p:nvPr/>
            </p:nvGrpSpPr>
            <p:grpSpPr bwMode="auto">
              <a:xfrm>
                <a:off x="3024" y="1712"/>
                <a:ext cx="704" cy="1248"/>
                <a:chOff x="0" y="0"/>
                <a:chExt cx="704" cy="1248"/>
              </a:xfrm>
            </p:grpSpPr>
            <p:sp>
              <p:nvSpPr>
                <p:cNvPr id="124" name="Rectangle 62"/>
                <p:cNvSpPr>
                  <a:spLocks/>
                </p:cNvSpPr>
                <p:nvPr/>
              </p:nvSpPr>
              <p:spPr bwMode="auto">
                <a:xfrm>
                  <a:off x="17" y="911"/>
                  <a:ext cx="669" cy="329"/>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5" name="AutoShape 63"/>
                <p:cNvSpPr>
                  <a:spLocks/>
                </p:cNvSpPr>
                <p:nvPr/>
              </p:nvSpPr>
              <p:spPr bwMode="auto">
                <a:xfrm rot="10800000" flipH="1">
                  <a:off x="0" y="673"/>
                  <a:ext cx="704" cy="360"/>
                </a:xfrm>
                <a:prstGeom prst="pentagon">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6" name="Rectangle 64"/>
                <p:cNvSpPr>
                  <a:spLocks/>
                </p:cNvSpPr>
                <p:nvPr/>
              </p:nvSpPr>
              <p:spPr bwMode="auto">
                <a:xfrm>
                  <a:off x="17" y="428"/>
                  <a:ext cx="201" cy="81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7" name="AutoShape 65"/>
                <p:cNvSpPr>
                  <a:spLocks/>
                </p:cNvSpPr>
                <p:nvPr/>
              </p:nvSpPr>
              <p:spPr bwMode="auto">
                <a:xfrm>
                  <a:off x="17" y="0"/>
                  <a:ext cx="201" cy="428"/>
                </a:xfrm>
                <a:prstGeom prst="triangle">
                  <a:avLst>
                    <a:gd name="adj" fmla="val 50000"/>
                  </a:avLst>
                </a:prstGeom>
                <a:blipFill dpi="0" rotWithShape="0">
                  <a:blip r:embed="rId3"/>
                  <a:srcRect/>
                  <a:tile tx="0" ty="0" sx="100000" sy="100000" flip="none" algn="tl"/>
                </a:blip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8" name="Rectangle 66"/>
                <p:cNvSpPr>
                  <a:spLocks/>
                </p:cNvSpPr>
                <p:nvPr/>
              </p:nvSpPr>
              <p:spPr bwMode="auto">
                <a:xfrm>
                  <a:off x="201" y="918"/>
                  <a:ext cx="77" cy="24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9" name="Rectangle 67"/>
                <p:cNvSpPr>
                  <a:spLocks/>
                </p:cNvSpPr>
                <p:nvPr/>
              </p:nvSpPr>
              <p:spPr bwMode="auto">
                <a:xfrm>
                  <a:off x="319" y="918"/>
                  <a:ext cx="77" cy="24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0" name="Rectangle 68"/>
                <p:cNvSpPr>
                  <a:spLocks/>
                </p:cNvSpPr>
                <p:nvPr/>
              </p:nvSpPr>
              <p:spPr bwMode="auto">
                <a:xfrm>
                  <a:off x="556" y="918"/>
                  <a:ext cx="77" cy="24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1" name="Rectangle 69"/>
                <p:cNvSpPr>
                  <a:spLocks/>
                </p:cNvSpPr>
                <p:nvPr/>
              </p:nvSpPr>
              <p:spPr bwMode="auto">
                <a:xfrm>
                  <a:off x="437" y="918"/>
                  <a:ext cx="77" cy="245"/>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32" name="Rectangle 70"/>
                <p:cNvSpPr>
                  <a:spLocks/>
                </p:cNvSpPr>
                <p:nvPr/>
              </p:nvSpPr>
              <p:spPr bwMode="auto">
                <a:xfrm>
                  <a:off x="59" y="1002"/>
                  <a:ext cx="100" cy="246"/>
                </a:xfrm>
                <a:prstGeom prst="rect">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sp>
            <p:nvSpPr>
              <p:cNvPr id="119" name="AutoShape 72"/>
              <p:cNvSpPr>
                <a:spLocks/>
              </p:cNvSpPr>
              <p:nvPr/>
            </p:nvSpPr>
            <p:spPr bwMode="auto">
              <a:xfrm rot="-2565344">
                <a:off x="1616" y="984"/>
                <a:ext cx="1208" cy="344"/>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0" name="AutoShape 73"/>
              <p:cNvSpPr>
                <a:spLocks/>
              </p:cNvSpPr>
              <p:nvPr/>
            </p:nvSpPr>
            <p:spPr bwMode="auto">
              <a:xfrm rot="-7991682">
                <a:off x="308" y="1228"/>
                <a:ext cx="1208" cy="344"/>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1" name="AutoShape 74"/>
              <p:cNvSpPr>
                <a:spLocks/>
              </p:cNvSpPr>
              <p:nvPr/>
            </p:nvSpPr>
            <p:spPr bwMode="auto">
              <a:xfrm rot="-8685576">
                <a:off x="2341" y="2058"/>
                <a:ext cx="744" cy="344"/>
              </a:xfrm>
              <a:prstGeom prst="leftRightArrow">
                <a:avLst>
                  <a:gd name="adj1" fmla="val 34648"/>
                  <a:gd name="adj2" fmla="val 83728"/>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2" name="AutoShape 75"/>
              <p:cNvSpPr>
                <a:spLocks/>
              </p:cNvSpPr>
              <p:nvPr/>
            </p:nvSpPr>
            <p:spPr bwMode="auto">
              <a:xfrm rot="-5362229">
                <a:off x="1486" y="2600"/>
                <a:ext cx="944" cy="344"/>
              </a:xfrm>
              <a:prstGeom prst="leftRightArrow">
                <a:avLst>
                  <a:gd name="adj1" fmla="val 34648"/>
                  <a:gd name="adj2" fmla="val 83723"/>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23" name="AutoShape 76"/>
              <p:cNvSpPr>
                <a:spLocks/>
              </p:cNvSpPr>
              <p:nvPr/>
            </p:nvSpPr>
            <p:spPr bwMode="auto">
              <a:xfrm rot="-2565344">
                <a:off x="172" y="2372"/>
                <a:ext cx="1208" cy="344"/>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sp>
          <p:nvSpPr>
            <p:cNvPr id="109" name="AutoShape 73"/>
            <p:cNvSpPr>
              <a:spLocks/>
            </p:cNvSpPr>
            <p:nvPr/>
          </p:nvSpPr>
          <p:spPr bwMode="auto">
            <a:xfrm rot="10493328">
              <a:off x="5882566" y="2120147"/>
              <a:ext cx="1348383" cy="383940"/>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10" name="AutoShape 73"/>
            <p:cNvSpPr>
              <a:spLocks/>
            </p:cNvSpPr>
            <p:nvPr/>
          </p:nvSpPr>
          <p:spPr bwMode="auto">
            <a:xfrm rot="15513578">
              <a:off x="7845710" y="3024450"/>
              <a:ext cx="1013420" cy="309189"/>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11" name="AutoShape 73"/>
            <p:cNvSpPr>
              <a:spLocks/>
            </p:cNvSpPr>
            <p:nvPr/>
          </p:nvSpPr>
          <p:spPr bwMode="auto">
            <a:xfrm rot="12368589">
              <a:off x="5397153" y="5359837"/>
              <a:ext cx="1009075" cy="384373"/>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12" name="AutoShape 73"/>
            <p:cNvSpPr>
              <a:spLocks/>
            </p:cNvSpPr>
            <p:nvPr/>
          </p:nvSpPr>
          <p:spPr bwMode="auto">
            <a:xfrm rot="16395774">
              <a:off x="4324311" y="3427103"/>
              <a:ext cx="1348383" cy="383940"/>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sp>
          <p:nvSpPr>
            <p:cNvPr id="113" name="AutoShape 73"/>
            <p:cNvSpPr>
              <a:spLocks/>
            </p:cNvSpPr>
            <p:nvPr/>
          </p:nvSpPr>
          <p:spPr bwMode="auto">
            <a:xfrm rot="7882199">
              <a:off x="7412477" y="5131087"/>
              <a:ext cx="1057962" cy="371839"/>
            </a:xfrm>
            <a:prstGeom prst="leftRightArrow">
              <a:avLst>
                <a:gd name="adj1" fmla="val 34648"/>
                <a:gd name="adj2" fmla="val 83726"/>
              </a:avLst>
            </a:prstGeom>
            <a:solidFill>
              <a:srgbClr val="0000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endParaRPr lang="en-US"/>
            </a:p>
          </p:txBody>
        </p:sp>
      </p:grpSp>
      <p:sp>
        <p:nvSpPr>
          <p:cNvPr id="169" name="TextBox 168"/>
          <p:cNvSpPr txBox="1"/>
          <p:nvPr/>
        </p:nvSpPr>
        <p:spPr>
          <a:xfrm rot="519229">
            <a:off x="1241944" y="1940932"/>
            <a:ext cx="3053921" cy="830997"/>
          </a:xfrm>
          <a:prstGeom prst="rect">
            <a:avLst/>
          </a:prstGeom>
          <a:solidFill>
            <a:srgbClr val="FFFF00"/>
          </a:solidFill>
          <a:ln>
            <a:solidFill>
              <a:schemeClr val="tx1"/>
            </a:solidFill>
          </a:ln>
        </p:spPr>
        <p:txBody>
          <a:bodyPr wrap="square" rtlCol="0">
            <a:spAutoFit/>
          </a:bodyPr>
          <a:lstStyle/>
          <a:p>
            <a:r>
              <a:rPr lang="en-GB" sz="2400" dirty="0"/>
              <a:t>The C</a:t>
            </a:r>
            <a:r>
              <a:rPr lang="en-GB" sz="2400" b="0" dirty="0"/>
              <a:t>of</a:t>
            </a:r>
            <a:r>
              <a:rPr lang="en-GB" sz="2400" dirty="0"/>
              <a:t>E is not congregational</a:t>
            </a:r>
          </a:p>
        </p:txBody>
      </p:sp>
      <p:sp>
        <p:nvSpPr>
          <p:cNvPr id="170" name="TextBox 169"/>
          <p:cNvSpPr txBox="1"/>
          <p:nvPr/>
        </p:nvSpPr>
        <p:spPr>
          <a:xfrm rot="21300626">
            <a:off x="882917" y="3339536"/>
            <a:ext cx="3781270" cy="646331"/>
          </a:xfrm>
          <a:prstGeom prst="rect">
            <a:avLst/>
          </a:prstGeom>
          <a:solidFill>
            <a:srgbClr val="FFFF00"/>
          </a:solidFill>
          <a:ln>
            <a:solidFill>
              <a:schemeClr val="tx1"/>
            </a:solidFill>
          </a:ln>
        </p:spPr>
        <p:txBody>
          <a:bodyPr wrap="square" rtlCol="0">
            <a:spAutoFit/>
          </a:bodyPr>
          <a:lstStyle/>
          <a:p>
            <a:r>
              <a:rPr lang="en-GB" sz="1800" b="0" dirty="0"/>
              <a:t>Not all decisions about worship are taken at local level</a:t>
            </a:r>
          </a:p>
        </p:txBody>
      </p:sp>
      <p:sp>
        <p:nvSpPr>
          <p:cNvPr id="171" name="Rectangle 170"/>
          <p:cNvSpPr/>
          <p:nvPr/>
        </p:nvSpPr>
        <p:spPr bwMode="auto">
          <a:xfrm>
            <a:off x="827584" y="5013176"/>
            <a:ext cx="2736304" cy="648072"/>
          </a:xfrm>
          <a:prstGeom prst="rect">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Connection</a:t>
            </a:r>
          </a:p>
        </p:txBody>
      </p:sp>
      <p:sp>
        <p:nvSpPr>
          <p:cNvPr id="172" name="Rectangle 171"/>
          <p:cNvSpPr/>
          <p:nvPr/>
        </p:nvSpPr>
        <p:spPr bwMode="auto">
          <a:xfrm>
            <a:off x="6228184" y="5013176"/>
            <a:ext cx="2736304" cy="648072"/>
          </a:xfrm>
          <a:prstGeom prst="rect">
            <a:avLst/>
          </a:prstGeom>
          <a:solidFill>
            <a:srgbClr val="FFFFCC"/>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Verdana" charset="0"/>
                <a:ea typeface="ＭＳ Ｐゴシック" charset="0"/>
                <a:cs typeface="ＭＳ Ｐゴシック" charset="0"/>
              </a:rPr>
              <a:t>Context</a:t>
            </a:r>
          </a:p>
        </p:txBody>
      </p:sp>
      <p:sp>
        <p:nvSpPr>
          <p:cNvPr id="173" name="Rectangle 172"/>
          <p:cNvSpPr/>
          <p:nvPr/>
        </p:nvSpPr>
        <p:spPr bwMode="auto">
          <a:xfrm>
            <a:off x="827584" y="5949280"/>
            <a:ext cx="2736304" cy="648072"/>
          </a:xfrm>
          <a:prstGeom prst="rect">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bg1"/>
                </a:solidFill>
                <a:effectLst/>
                <a:latin typeface="Verdana" charset="0"/>
                <a:ea typeface="ＭＳ Ｐゴシック" charset="0"/>
                <a:cs typeface="ＭＳ Ｐゴシック" charset="0"/>
              </a:rPr>
              <a:t>Accountability</a:t>
            </a:r>
          </a:p>
        </p:txBody>
      </p:sp>
      <p:sp>
        <p:nvSpPr>
          <p:cNvPr id="174" name="Rectangle 173"/>
          <p:cNvSpPr/>
          <p:nvPr/>
        </p:nvSpPr>
        <p:spPr bwMode="auto">
          <a:xfrm>
            <a:off x="6228184" y="5949280"/>
            <a:ext cx="2736304" cy="648072"/>
          </a:xfrm>
          <a:prstGeom prst="rect">
            <a:avLst/>
          </a:prstGeom>
          <a:solidFill>
            <a:srgbClr val="FFFFCC"/>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rgbClr val="000000"/>
                </a:solidFill>
                <a:effectLst/>
                <a:latin typeface="Verdana" charset="0"/>
                <a:ea typeface="ＭＳ Ｐゴシック" charset="0"/>
                <a:cs typeface="ＭＳ Ｐゴシック" charset="0"/>
              </a:rPr>
              <a:t>Trust</a:t>
            </a:r>
          </a:p>
        </p:txBody>
      </p:sp>
      <p:cxnSp>
        <p:nvCxnSpPr>
          <p:cNvPr id="175" name="Straight Arrow Connector 174"/>
          <p:cNvCxnSpPr/>
          <p:nvPr/>
        </p:nvCxnSpPr>
        <p:spPr bwMode="auto">
          <a:xfrm>
            <a:off x="3563888" y="5373216"/>
            <a:ext cx="2664296" cy="0"/>
          </a:xfrm>
          <a:prstGeom prst="straightConnector1">
            <a:avLst/>
          </a:prstGeom>
          <a:solidFill>
            <a:schemeClr val="accent1"/>
          </a:solidFill>
          <a:ln w="76200"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6" name="Straight Arrow Connector 175"/>
          <p:cNvCxnSpPr/>
          <p:nvPr/>
        </p:nvCxnSpPr>
        <p:spPr bwMode="auto">
          <a:xfrm>
            <a:off x="3563888" y="6309320"/>
            <a:ext cx="2664296" cy="0"/>
          </a:xfrm>
          <a:prstGeom prst="straightConnector1">
            <a:avLst/>
          </a:prstGeom>
          <a:solidFill>
            <a:schemeClr val="accent1"/>
          </a:solidFill>
          <a:ln w="76200"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7" name="Down Arrow 176"/>
          <p:cNvSpPr/>
          <p:nvPr/>
        </p:nvSpPr>
        <p:spPr bwMode="auto">
          <a:xfrm>
            <a:off x="1619672" y="2636912"/>
            <a:ext cx="504056" cy="792088"/>
          </a:xfrm>
          <a:prstGeom prst="downArrow">
            <a:avLst/>
          </a:prstGeom>
          <a:solidFill>
            <a:srgbClr val="333399"/>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178" name="Rectangle 177"/>
          <p:cNvSpPr/>
          <p:nvPr/>
        </p:nvSpPr>
        <p:spPr bwMode="auto">
          <a:xfrm rot="736884">
            <a:off x="899592" y="4945591"/>
            <a:ext cx="2736304" cy="648072"/>
          </a:xfrm>
          <a:prstGeom prst="rect">
            <a:avLst/>
          </a:prstGeom>
          <a:solidFill>
            <a:srgbClr val="800080"/>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rPr>
              <a:t>Catholi</a:t>
            </a:r>
            <a:r>
              <a:rPr lang="en-US" dirty="0">
                <a:solidFill>
                  <a:schemeClr val="bg1"/>
                </a:solidFill>
              </a:rPr>
              <a:t>c</a:t>
            </a:r>
            <a:endParaRPr kumimoji="0" lang="en-US" sz="3200" b="1" i="0" u="none" strike="noStrike" cap="none" normalizeH="0" baseline="0" dirty="0">
              <a:ln>
                <a:noFill/>
              </a:ln>
              <a:solidFill>
                <a:schemeClr val="bg1"/>
              </a:solidFill>
              <a:effectLst/>
              <a:latin typeface="Verdana" charset="0"/>
              <a:ea typeface="ＭＳ Ｐゴシック" charset="0"/>
              <a:cs typeface="ＭＳ Ｐゴシック" charset="0"/>
            </a:endParaRPr>
          </a:p>
        </p:txBody>
      </p:sp>
      <p:sp>
        <p:nvSpPr>
          <p:cNvPr id="179" name="Rectangle 178"/>
          <p:cNvSpPr/>
          <p:nvPr/>
        </p:nvSpPr>
        <p:spPr bwMode="auto">
          <a:xfrm rot="674234">
            <a:off x="6300192" y="4896789"/>
            <a:ext cx="2736304" cy="648072"/>
          </a:xfrm>
          <a:prstGeom prst="rect">
            <a:avLst/>
          </a:prstGeom>
          <a:solidFill>
            <a:srgbClr val="FFFFCC"/>
          </a:solidFill>
          <a:ln w="57150" cap="flat" cmpd="sng" algn="ctr">
            <a:solidFill>
              <a:schemeClr val="tx1"/>
            </a:solidFill>
            <a:prstDash val="solid"/>
            <a:round/>
            <a:headEnd type="none" w="med" len="med"/>
            <a:tailEnd type="triangle" w="med" len="med"/>
          </a:ln>
          <a:effectLst/>
        </p:spPr>
        <p:txBody>
          <a:bodyPr vert="horz" wrap="none" lIns="54000" tIns="45720" rIns="54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Verdana" charset="0"/>
                <a:ea typeface="ＭＳ Ｐゴシック" charset="0"/>
                <a:cs typeface="ＭＳ Ｐゴシック" charset="0"/>
              </a:rPr>
              <a:t>Local</a:t>
            </a:r>
          </a:p>
        </p:txBody>
      </p:sp>
    </p:spTree>
    <p:extLst>
      <p:ext uri="{BB962C8B-B14F-4D97-AF65-F5344CB8AC3E}">
        <p14:creationId xmlns:p14="http://schemas.microsoft.com/office/powerpoint/2010/main" val="274218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500"/>
                                        <p:tgtEl>
                                          <p:spTgt spid="169"/>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77"/>
                                        </p:tgtEl>
                                        <p:attrNameLst>
                                          <p:attrName>style.visibility</p:attrName>
                                        </p:attrNameLst>
                                      </p:cBhvr>
                                      <p:to>
                                        <p:strVal val="visible"/>
                                      </p:to>
                                    </p:set>
                                    <p:animEffect transition="in" filter="wipe(up)">
                                      <p:cBhvr>
                                        <p:cTn id="24" dur="500"/>
                                        <p:tgtEl>
                                          <p:spTgt spid="17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0"/>
                                        </p:tgtEl>
                                        <p:attrNameLst>
                                          <p:attrName>style.visibility</p:attrName>
                                        </p:attrNameLst>
                                      </p:cBhvr>
                                      <p:to>
                                        <p:strVal val="visible"/>
                                      </p:to>
                                    </p:set>
                                    <p:animEffect transition="in" filter="fade">
                                      <p:cBhvr>
                                        <p:cTn id="28" dur="500"/>
                                        <p:tgtEl>
                                          <p:spTgt spid="17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1"/>
                                        </p:tgtEl>
                                        <p:attrNameLst>
                                          <p:attrName>style.visibility</p:attrName>
                                        </p:attrNameLst>
                                      </p:cBhvr>
                                      <p:to>
                                        <p:strVal val="visible"/>
                                      </p:to>
                                    </p:set>
                                    <p:animEffect transition="in" filter="fade">
                                      <p:cBhvr>
                                        <p:cTn id="33" dur="500"/>
                                        <p:tgtEl>
                                          <p:spTgt spid="17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fade">
                                      <p:cBhvr>
                                        <p:cTn id="36" dur="500"/>
                                        <p:tgtEl>
                                          <p:spTgt spid="172"/>
                                        </p:tgtEl>
                                      </p:cBhvr>
                                    </p:animEffect>
                                  </p:childTnLst>
                                </p:cTn>
                              </p:par>
                            </p:childTnLst>
                          </p:cTn>
                        </p:par>
                        <p:par>
                          <p:cTn id="37" fill="hold">
                            <p:stCondLst>
                              <p:cond delay="500"/>
                            </p:stCondLst>
                            <p:childTnLst>
                              <p:par>
                                <p:cTn id="38" presetID="55" presetClass="entr" presetSubtype="0" fill="hold" nodeType="afterEffect">
                                  <p:stCondLst>
                                    <p:cond delay="0"/>
                                  </p:stCondLst>
                                  <p:childTnLst>
                                    <p:set>
                                      <p:cBhvr>
                                        <p:cTn id="39" dur="1" fill="hold">
                                          <p:stCondLst>
                                            <p:cond delay="0"/>
                                          </p:stCondLst>
                                        </p:cTn>
                                        <p:tgtEl>
                                          <p:spTgt spid="175"/>
                                        </p:tgtEl>
                                        <p:attrNameLst>
                                          <p:attrName>style.visibility</p:attrName>
                                        </p:attrNameLst>
                                      </p:cBhvr>
                                      <p:to>
                                        <p:strVal val="visible"/>
                                      </p:to>
                                    </p:set>
                                    <p:anim calcmode="lin" valueType="num">
                                      <p:cBhvr>
                                        <p:cTn id="40" dur="600" fill="hold"/>
                                        <p:tgtEl>
                                          <p:spTgt spid="175"/>
                                        </p:tgtEl>
                                        <p:attrNameLst>
                                          <p:attrName>ppt_w</p:attrName>
                                        </p:attrNameLst>
                                      </p:cBhvr>
                                      <p:tavLst>
                                        <p:tav tm="0">
                                          <p:val>
                                            <p:strVal val="#ppt_w*0.70"/>
                                          </p:val>
                                        </p:tav>
                                        <p:tav tm="100000">
                                          <p:val>
                                            <p:strVal val="#ppt_w"/>
                                          </p:val>
                                        </p:tav>
                                      </p:tavLst>
                                    </p:anim>
                                    <p:anim calcmode="lin" valueType="num">
                                      <p:cBhvr>
                                        <p:cTn id="41" dur="600" fill="hold"/>
                                        <p:tgtEl>
                                          <p:spTgt spid="175"/>
                                        </p:tgtEl>
                                        <p:attrNameLst>
                                          <p:attrName>ppt_h</p:attrName>
                                        </p:attrNameLst>
                                      </p:cBhvr>
                                      <p:tavLst>
                                        <p:tav tm="0">
                                          <p:val>
                                            <p:strVal val="#ppt_h"/>
                                          </p:val>
                                        </p:tav>
                                        <p:tav tm="100000">
                                          <p:val>
                                            <p:strVal val="#ppt_h"/>
                                          </p:val>
                                        </p:tav>
                                      </p:tavLst>
                                    </p:anim>
                                    <p:animEffect transition="in" filter="fade">
                                      <p:cBhvr>
                                        <p:cTn id="42" dur="6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fade">
                                      <p:cBhvr>
                                        <p:cTn id="47" dur="500"/>
                                        <p:tgtEl>
                                          <p:spTgt spid="17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fade">
                                      <p:cBhvr>
                                        <p:cTn id="50" dur="500"/>
                                        <p:tgtEl>
                                          <p:spTgt spid="17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4"/>
                                        </p:tgtEl>
                                        <p:attrNameLst>
                                          <p:attrName>style.visibility</p:attrName>
                                        </p:attrNameLst>
                                      </p:cBhvr>
                                      <p:to>
                                        <p:strVal val="visible"/>
                                      </p:to>
                                    </p:set>
                                    <p:animEffect transition="in" filter="fade">
                                      <p:cBhvr>
                                        <p:cTn id="58" dur="500"/>
                                        <p:tgtEl>
                                          <p:spTgt spid="174"/>
                                        </p:tgtEl>
                                      </p:cBhvr>
                                    </p:animEffect>
                                  </p:childTnLst>
                                </p:cTn>
                              </p:par>
                            </p:childTnLst>
                          </p:cTn>
                        </p:par>
                        <p:par>
                          <p:cTn id="59" fill="hold">
                            <p:stCondLst>
                              <p:cond delay="500"/>
                            </p:stCondLst>
                            <p:childTnLst>
                              <p:par>
                                <p:cTn id="60" presetID="55" presetClass="entr" presetSubtype="0" fill="hold" nodeType="afterEffect">
                                  <p:stCondLst>
                                    <p:cond delay="0"/>
                                  </p:stCondLst>
                                  <p:childTnLst>
                                    <p:set>
                                      <p:cBhvr>
                                        <p:cTn id="61" dur="1" fill="hold">
                                          <p:stCondLst>
                                            <p:cond delay="0"/>
                                          </p:stCondLst>
                                        </p:cTn>
                                        <p:tgtEl>
                                          <p:spTgt spid="176"/>
                                        </p:tgtEl>
                                        <p:attrNameLst>
                                          <p:attrName>style.visibility</p:attrName>
                                        </p:attrNameLst>
                                      </p:cBhvr>
                                      <p:to>
                                        <p:strVal val="visible"/>
                                      </p:to>
                                    </p:set>
                                    <p:anim calcmode="lin" valueType="num">
                                      <p:cBhvr>
                                        <p:cTn id="62" dur="500" fill="hold"/>
                                        <p:tgtEl>
                                          <p:spTgt spid="176"/>
                                        </p:tgtEl>
                                        <p:attrNameLst>
                                          <p:attrName>ppt_w</p:attrName>
                                        </p:attrNameLst>
                                      </p:cBhvr>
                                      <p:tavLst>
                                        <p:tav tm="0">
                                          <p:val>
                                            <p:strVal val="#ppt_w*0.70"/>
                                          </p:val>
                                        </p:tav>
                                        <p:tav tm="100000">
                                          <p:val>
                                            <p:strVal val="#ppt_w"/>
                                          </p:val>
                                        </p:tav>
                                      </p:tavLst>
                                    </p:anim>
                                    <p:anim calcmode="lin" valueType="num">
                                      <p:cBhvr>
                                        <p:cTn id="63" dur="500" fill="hold"/>
                                        <p:tgtEl>
                                          <p:spTgt spid="176"/>
                                        </p:tgtEl>
                                        <p:attrNameLst>
                                          <p:attrName>ppt_h</p:attrName>
                                        </p:attrNameLst>
                                      </p:cBhvr>
                                      <p:tavLst>
                                        <p:tav tm="0">
                                          <p:val>
                                            <p:strVal val="#ppt_h"/>
                                          </p:val>
                                        </p:tav>
                                        <p:tav tm="100000">
                                          <p:val>
                                            <p:strVal val="#ppt_h"/>
                                          </p:val>
                                        </p:tav>
                                      </p:tavLst>
                                    </p:anim>
                                    <p:animEffect transition="in" filter="fade">
                                      <p:cBhvr>
                                        <p:cTn id="64"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9" grpId="0" animBg="1"/>
      <p:bldP spid="170" grpId="0" animBg="1"/>
      <p:bldP spid="171" grpId="0" animBg="1"/>
      <p:bldP spid="172" grpId="0" animBg="1"/>
      <p:bldP spid="173" grpId="0" animBg="1"/>
      <p:bldP spid="174" grpId="0" animBg="1"/>
      <p:bldP spid="177" grpId="0" animBg="1"/>
      <p:bldP spid="178" grpId="0" animBg="1"/>
      <p:bldP spid="1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8001000" cy="838200"/>
          </a:xfrm>
        </p:spPr>
        <p:txBody>
          <a:bodyPr/>
          <a:lstStyle/>
          <a:p>
            <a:r>
              <a:rPr lang="en-GB" sz="3600" dirty="0"/>
              <a:t>The C</a:t>
            </a:r>
            <a:r>
              <a:rPr lang="en-GB" sz="3600" b="0" dirty="0"/>
              <a:t>of</a:t>
            </a:r>
            <a:r>
              <a:rPr lang="en-GB" sz="3600" dirty="0"/>
              <a:t>E and liturgical identity</a:t>
            </a:r>
          </a:p>
        </p:txBody>
      </p:sp>
      <p:sp>
        <p:nvSpPr>
          <p:cNvPr id="4" name="Rectangle 1"/>
          <p:cNvSpPr txBox="1">
            <a:spLocks noChangeArrowheads="1"/>
          </p:cNvSpPr>
          <p:nvPr/>
        </p:nvSpPr>
        <p:spPr bwMode="auto">
          <a:xfrm>
            <a:off x="4067944" y="2429838"/>
            <a:ext cx="4320480" cy="2133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0" bIns="45720" numCol="1" anchor="ctr" anchorCtr="0" compatLnSpc="1">
            <a:prstTxWarp prst="textNoShape">
              <a:avLst/>
            </a:prstTxWarp>
          </a:bodyPr>
          <a:lst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Verdana" charset="0"/>
                <a:ea typeface="ＭＳ Ｐゴシック" charset="0"/>
                <a:cs typeface="ＭＳ Ｐゴシック" charset="0"/>
              </a:defRPr>
            </a:lvl5pPr>
            <a:lvl6pPr marL="457200" algn="l" rtl="0" fontAlgn="base">
              <a:spcBef>
                <a:spcPct val="0"/>
              </a:spcBef>
              <a:spcAft>
                <a:spcPct val="0"/>
              </a:spcAft>
              <a:defRPr sz="3800" b="1">
                <a:solidFill>
                  <a:schemeClr val="tx2"/>
                </a:solidFill>
                <a:latin typeface="Verdana" charset="0"/>
                <a:ea typeface="ＭＳ Ｐゴシック" charset="0"/>
                <a:cs typeface="ＭＳ Ｐゴシック" charset="0"/>
              </a:defRPr>
            </a:lvl6pPr>
            <a:lvl7pPr marL="914400" algn="l" rtl="0" fontAlgn="base">
              <a:spcBef>
                <a:spcPct val="0"/>
              </a:spcBef>
              <a:spcAft>
                <a:spcPct val="0"/>
              </a:spcAft>
              <a:defRPr sz="3800" b="1">
                <a:solidFill>
                  <a:schemeClr val="tx2"/>
                </a:solidFill>
                <a:latin typeface="Verdana" charset="0"/>
                <a:ea typeface="ＭＳ Ｐゴシック" charset="0"/>
                <a:cs typeface="ＭＳ Ｐゴシック" charset="0"/>
              </a:defRPr>
            </a:lvl7pPr>
            <a:lvl8pPr marL="1371600" algn="l" rtl="0" fontAlgn="base">
              <a:spcBef>
                <a:spcPct val="0"/>
              </a:spcBef>
              <a:spcAft>
                <a:spcPct val="0"/>
              </a:spcAft>
              <a:defRPr sz="3800" b="1">
                <a:solidFill>
                  <a:schemeClr val="tx2"/>
                </a:solidFill>
                <a:latin typeface="Verdana" charset="0"/>
                <a:ea typeface="ＭＳ Ｐゴシック" charset="0"/>
                <a:cs typeface="ＭＳ Ｐゴシック" charset="0"/>
              </a:defRPr>
            </a:lvl8pPr>
            <a:lvl9pPr marL="1828800" algn="l" rtl="0" fontAlgn="base">
              <a:spcBef>
                <a:spcPct val="0"/>
              </a:spcBef>
              <a:spcAft>
                <a:spcPct val="0"/>
              </a:spcAft>
              <a:defRPr sz="3800" b="1">
                <a:solidFill>
                  <a:schemeClr val="tx2"/>
                </a:solidFill>
                <a:latin typeface="Verdana" charset="0"/>
                <a:ea typeface="ＭＳ Ｐゴシック" charset="0"/>
                <a:cs typeface="ＭＳ Ｐゴシック" charset="0"/>
              </a:defRPr>
            </a:lvl9pPr>
          </a:lstStyle>
          <a:p>
            <a:r>
              <a:rPr lang="en-US" sz="3200" kern="0" dirty="0">
                <a:latin typeface="+mn-lt"/>
              </a:rPr>
              <a:t>Anglican identity</a:t>
            </a:r>
            <a:br>
              <a:rPr lang="en-US" sz="3200" kern="0" dirty="0">
                <a:latin typeface="+mn-lt"/>
              </a:rPr>
            </a:br>
            <a:endParaRPr lang="en-US" sz="2000" kern="0" dirty="0">
              <a:latin typeface="+mn-lt"/>
            </a:endParaRPr>
          </a:p>
          <a:p>
            <a:r>
              <a:rPr lang="en-US" sz="3200" kern="0" dirty="0">
                <a:latin typeface="+mn-lt"/>
              </a:rPr>
              <a:t>and </a:t>
            </a:r>
          </a:p>
          <a:p>
            <a:endParaRPr lang="en-US" sz="2000" kern="0" dirty="0">
              <a:latin typeface="+mn-lt"/>
            </a:endParaRPr>
          </a:p>
          <a:p>
            <a:r>
              <a:rPr lang="en-US" sz="3200" kern="0" dirty="0">
                <a:latin typeface="+mn-lt"/>
              </a:rPr>
              <a:t>liturgical </a:t>
            </a:r>
            <a:endParaRPr lang="en-US" sz="3600" i="1" kern="0" dirty="0">
              <a:latin typeface="+mn-lt"/>
            </a:endParaRPr>
          </a:p>
        </p:txBody>
      </p:sp>
      <p:pic>
        <p:nvPicPr>
          <p:cNvPr id="5" name="Picture 4" descr="BCW front cover 1.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89771">
            <a:off x="7510232" y="211063"/>
            <a:ext cx="1292241" cy="2058882"/>
          </a:xfrm>
          <a:prstGeom prst="rect">
            <a:avLst/>
          </a:prstGeom>
          <a:ln>
            <a:noFill/>
          </a:ln>
          <a:effectLst>
            <a:outerShdw blurRad="292100" dist="139700" dir="2700000" algn="tl" rotWithShape="0">
              <a:srgbClr val="333333">
                <a:alpha val="65000"/>
              </a:srgbClr>
            </a:outerShdw>
          </a:effectLst>
        </p:spPr>
      </p:pic>
      <p:pic>
        <p:nvPicPr>
          <p:cNvPr id="67586" name="Picture 2" descr="C:\Users\eareym\Dropbox\BCP.jpe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87624" y="1445070"/>
            <a:ext cx="2232247" cy="2415730"/>
          </a:xfrm>
          <a:prstGeom prst="rect">
            <a:avLst/>
          </a:prstGeom>
          <a:noFill/>
          <a:extLst>
            <a:ext uri="{909E8E84-426E-40dd-AFC4-6F175D3DCCD1}">
              <a14:hiddenFill xmlns="" xmlns:a14="http://schemas.microsoft.com/office/drawing/2010/main">
                <a:solidFill>
                  <a:srgbClr val="FFFFFF"/>
                </a:solidFill>
              </a14:hiddenFill>
            </a:ext>
          </a:extLst>
        </p:spPr>
      </p:pic>
      <p:pic>
        <p:nvPicPr>
          <p:cNvPr id="67587" name="Picture 3" descr="C:\Users\eareym\Dropbox\CW volumes.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981247" y="4005064"/>
            <a:ext cx="2726656" cy="272665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rot="21024067">
            <a:off x="3700802" y="1785381"/>
            <a:ext cx="1927131" cy="584775"/>
          </a:xfrm>
          <a:prstGeom prst="rect">
            <a:avLst/>
          </a:prstGeom>
          <a:solidFill>
            <a:srgbClr val="FFFF00"/>
          </a:solidFill>
          <a:ln>
            <a:solidFill>
              <a:schemeClr val="tx1"/>
            </a:solidFill>
          </a:ln>
        </p:spPr>
        <p:txBody>
          <a:bodyPr wrap="none" rtlCol="0">
            <a:spAutoFit/>
          </a:bodyPr>
          <a:lstStyle/>
          <a:p>
            <a:r>
              <a:rPr lang="en-GB" dirty="0"/>
              <a:t>What is</a:t>
            </a:r>
          </a:p>
        </p:txBody>
      </p:sp>
      <p:sp>
        <p:nvSpPr>
          <p:cNvPr id="13" name="TextBox 12"/>
          <p:cNvSpPr txBox="1"/>
          <p:nvPr/>
        </p:nvSpPr>
        <p:spPr>
          <a:xfrm rot="21024067">
            <a:off x="8408850" y="3988676"/>
            <a:ext cx="437940" cy="584775"/>
          </a:xfrm>
          <a:prstGeom prst="rect">
            <a:avLst/>
          </a:prstGeom>
          <a:solidFill>
            <a:srgbClr val="FFFF00"/>
          </a:solidFill>
          <a:ln>
            <a:solidFill>
              <a:schemeClr val="tx1"/>
            </a:solidFill>
          </a:ln>
        </p:spPr>
        <p:txBody>
          <a:bodyPr wrap="none" rtlCol="0">
            <a:spAutoFit/>
          </a:bodyPr>
          <a:lstStyle/>
          <a:p>
            <a:r>
              <a:rPr lang="en-GB" dirty="0"/>
              <a:t>?</a:t>
            </a:r>
          </a:p>
        </p:txBody>
      </p:sp>
      <p:sp>
        <p:nvSpPr>
          <p:cNvPr id="14" name="TextBox 13"/>
          <p:cNvSpPr txBox="1"/>
          <p:nvPr/>
        </p:nvSpPr>
        <p:spPr>
          <a:xfrm rot="470297">
            <a:off x="3658621" y="3244555"/>
            <a:ext cx="3671198" cy="584775"/>
          </a:xfrm>
          <a:prstGeom prst="rect">
            <a:avLst/>
          </a:prstGeom>
          <a:solidFill>
            <a:srgbClr val="FFFF00"/>
          </a:solidFill>
          <a:ln>
            <a:solidFill>
              <a:schemeClr val="tx1"/>
            </a:solidFill>
          </a:ln>
        </p:spPr>
        <p:txBody>
          <a:bodyPr wrap="none" rtlCol="0">
            <a:spAutoFit/>
          </a:bodyPr>
          <a:lstStyle/>
          <a:p>
            <a:r>
              <a:rPr lang="en-GB" dirty="0"/>
              <a:t>when you have</a:t>
            </a:r>
          </a:p>
        </p:txBody>
      </p:sp>
      <p:sp>
        <p:nvSpPr>
          <p:cNvPr id="9" name="Rectangle 8"/>
          <p:cNvSpPr/>
          <p:nvPr/>
        </p:nvSpPr>
        <p:spPr>
          <a:xfrm>
            <a:off x="6228488" y="3987306"/>
            <a:ext cx="2194832" cy="584775"/>
          </a:xfrm>
          <a:prstGeom prst="rect">
            <a:avLst/>
          </a:prstGeom>
        </p:spPr>
        <p:txBody>
          <a:bodyPr wrap="none">
            <a:spAutoFit/>
          </a:bodyPr>
          <a:lstStyle/>
          <a:p>
            <a:r>
              <a:rPr lang="en-US" i="1" kern="0" dirty="0">
                <a:solidFill>
                  <a:srgbClr val="000000"/>
                </a:solidFill>
                <a:latin typeface="Verdana"/>
              </a:rPr>
              <a:t>diversity</a:t>
            </a:r>
            <a:endParaRPr lang="en-GB" dirty="0"/>
          </a:p>
        </p:txBody>
      </p:sp>
      <p:sp>
        <p:nvSpPr>
          <p:cNvPr id="10" name="Rectangle 9"/>
          <p:cNvSpPr/>
          <p:nvPr/>
        </p:nvSpPr>
        <p:spPr>
          <a:xfrm>
            <a:off x="6228184" y="3994016"/>
            <a:ext cx="1960793" cy="584775"/>
          </a:xfrm>
          <a:prstGeom prst="rect">
            <a:avLst/>
          </a:prstGeom>
        </p:spPr>
        <p:txBody>
          <a:bodyPr wrap="none">
            <a:spAutoFit/>
          </a:bodyPr>
          <a:lstStyle/>
          <a:p>
            <a:r>
              <a:rPr lang="en-US" kern="0" dirty="0">
                <a:solidFill>
                  <a:srgbClr val="000000"/>
                </a:solidFill>
                <a:latin typeface="Verdana"/>
              </a:rPr>
              <a:t>identity</a:t>
            </a:r>
            <a:endParaRPr lang="en-GB" dirty="0"/>
          </a:p>
        </p:txBody>
      </p:sp>
    </p:spTree>
    <p:extLst>
      <p:ext uri="{BB962C8B-B14F-4D97-AF65-F5344CB8AC3E}">
        <p14:creationId xmlns:p14="http://schemas.microsoft.com/office/powerpoint/2010/main" val="2347127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par>
                          <p:cTn id="8" fill="hold">
                            <p:stCondLst>
                              <p:cond delay="500"/>
                            </p:stCondLst>
                            <p:childTnLst>
                              <p:par>
                                <p:cTn id="9" presetID="42" presetClass="exit" presetSubtype="0" fill="hold" grpId="0" nodeType="afterEffect">
                                  <p:stCondLst>
                                    <p:cond delay="0"/>
                                  </p:stCondLst>
                                  <p:childTnLst>
                                    <p:animEffect transition="out" filter="fade">
                                      <p:cBhvr>
                                        <p:cTn id="10" dur="1000"/>
                                        <p:tgtEl>
                                          <p:spTgt spid="10"/>
                                        </p:tgtEl>
                                      </p:cBhvr>
                                    </p:animEffect>
                                    <p:anim calcmode="lin" valueType="num">
                                      <p:cBhvr>
                                        <p:cTn id="11" dur="1000"/>
                                        <p:tgtEl>
                                          <p:spTgt spid="10"/>
                                        </p:tgtEl>
                                        <p:attrNameLst>
                                          <p:attrName>ppt_x</p:attrName>
                                        </p:attrNameLst>
                                      </p:cBhvr>
                                      <p:tavLst>
                                        <p:tav tm="0">
                                          <p:val>
                                            <p:strVal val="ppt_x"/>
                                          </p:val>
                                        </p:tav>
                                        <p:tav tm="100000">
                                          <p:val>
                                            <p:strVal val="ppt_x"/>
                                          </p:val>
                                        </p:tav>
                                      </p:tavLst>
                                    </p:anim>
                                    <p:anim calcmode="lin" valueType="num">
                                      <p:cBhvr>
                                        <p:cTn id="12" dur="1000"/>
                                        <p:tgtEl>
                                          <p:spTgt spid="10"/>
                                        </p:tgtEl>
                                        <p:attrNameLst>
                                          <p:attrName>ppt_y</p:attrName>
                                        </p:attrNameLst>
                                      </p:cBhvr>
                                      <p:tavLst>
                                        <p:tav tm="0">
                                          <p:val>
                                            <p:strVal val="ppt_y"/>
                                          </p:val>
                                        </p:tav>
                                        <p:tav tm="100000">
                                          <p:val>
                                            <p:strVal val="ppt_y+.1"/>
                                          </p:val>
                                        </p:tav>
                                      </p:tavLst>
                                    </p:anim>
                                    <p:set>
                                      <p:cBhvr>
                                        <p:cTn id="13" dur="1" fill="hold">
                                          <p:stCondLst>
                                            <p:cond delay="999"/>
                                          </p:stCondLst>
                                        </p:cTn>
                                        <p:tgtEl>
                                          <p:spTgt spid="10"/>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8229600" cy="685800"/>
          </a:xfrm>
        </p:spPr>
        <p:txBody>
          <a:bodyPr/>
          <a:lstStyle/>
          <a:p>
            <a:pPr eaLnBrk="1" hangingPunct="1"/>
            <a:r>
              <a:rPr lang="en-US" dirty="0">
                <a:latin typeface="Verdana" charset="0"/>
                <a:ea typeface="ＭＳ Ｐゴシック" charset="0"/>
                <a:cs typeface="ＭＳ Ｐゴシック" charset="0"/>
              </a:rPr>
              <a:t>Anglican </a:t>
            </a:r>
            <a:r>
              <a:rPr lang="en-GB" dirty="0">
                <a:latin typeface="Verdana" charset="0"/>
                <a:ea typeface="ＭＳ Ｐゴシック" charset="0"/>
                <a:cs typeface="ＭＳ Ｐゴシック" charset="0"/>
              </a:rPr>
              <a:t>‘</a:t>
            </a:r>
            <a:r>
              <a:rPr lang="en-US" altLang="ja-JP" dirty="0">
                <a:latin typeface="Verdana" charset="0"/>
                <a:ea typeface="ＭＳ Ｐゴシック" charset="0"/>
                <a:cs typeface="ＭＳ Ｐゴシック" charset="0"/>
              </a:rPr>
              <a:t>content</a:t>
            </a:r>
            <a:r>
              <a:rPr lang="en-GB" altLang="ja-JP" dirty="0">
                <a:latin typeface="Verdana" charset="0"/>
                <a:ea typeface="ＭＳ Ｐゴシック" charset="0"/>
                <a:cs typeface="ＭＳ Ｐゴシック" charset="0"/>
              </a:rPr>
              <a:t>’</a:t>
            </a:r>
            <a:r>
              <a:rPr lang="en-US" altLang="ja-JP" dirty="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sp>
        <p:nvSpPr>
          <p:cNvPr id="8195" name="Rectangle 3"/>
          <p:cNvSpPr>
            <a:spLocks noGrp="1" noChangeArrowheads="1"/>
          </p:cNvSpPr>
          <p:nvPr>
            <p:ph type="body" idx="1"/>
          </p:nvPr>
        </p:nvSpPr>
        <p:spPr>
          <a:xfrm>
            <a:off x="762000" y="2204864"/>
            <a:ext cx="6781800" cy="4320480"/>
          </a:xfrm>
        </p:spPr>
        <p:txBody>
          <a:bodyPr/>
          <a:lstStyle/>
          <a:p>
            <a:pPr eaLnBrk="1" hangingPunct="1"/>
            <a:r>
              <a:rPr lang="en-US" sz="2400" dirty="0">
                <a:latin typeface="Verdana" charset="0"/>
                <a:ea typeface="ＭＳ Ｐゴシック" charset="0"/>
                <a:cs typeface="ＭＳ Ｐゴシック" charset="0"/>
              </a:rPr>
              <a:t>Recognizable </a:t>
            </a:r>
            <a:r>
              <a:rPr lang="en-US" sz="2400" b="1" dirty="0">
                <a:latin typeface="Verdana" charset="0"/>
                <a:ea typeface="ＭＳ Ｐゴシック" charset="0"/>
                <a:cs typeface="ＭＳ Ｐゴシック" charset="0"/>
              </a:rPr>
              <a:t>structure</a:t>
            </a:r>
            <a:endParaRPr lang="en-US" sz="2400" dirty="0">
              <a:latin typeface="Verdana" charset="0"/>
              <a:ea typeface="ＭＳ Ｐゴシック" charset="0"/>
              <a:cs typeface="ＭＳ Ｐゴシック" charset="0"/>
            </a:endParaRPr>
          </a:p>
          <a:p>
            <a:pPr eaLnBrk="1" hangingPunct="1"/>
            <a:r>
              <a:rPr lang="en-US" sz="2400" dirty="0">
                <a:latin typeface="Verdana" charset="0"/>
                <a:ea typeface="ＭＳ Ｐゴシック" charset="0"/>
                <a:cs typeface="ＭＳ Ｐゴシック" charset="0"/>
              </a:rPr>
              <a:t>Emphasis on reading </a:t>
            </a:r>
            <a:r>
              <a:rPr lang="en-US" sz="2400" b="1" dirty="0">
                <a:latin typeface="Verdana" charset="0"/>
                <a:ea typeface="ＭＳ Ｐゴシック" charset="0"/>
                <a:cs typeface="ＭＳ Ｐゴシック" charset="0"/>
              </a:rPr>
              <a:t>scripture</a:t>
            </a:r>
            <a:r>
              <a:rPr lang="en-US" sz="2400" dirty="0">
                <a:latin typeface="Verdana" charset="0"/>
                <a:ea typeface="ＭＳ Ｐゴシック" charset="0"/>
                <a:cs typeface="ＭＳ Ｐゴシック" charset="0"/>
              </a:rPr>
              <a:t> and using </a:t>
            </a:r>
            <a:r>
              <a:rPr lang="en-US" sz="2400" b="1" dirty="0">
                <a:latin typeface="Verdana" charset="0"/>
                <a:ea typeface="ＭＳ Ｐゴシック" charset="0"/>
                <a:cs typeface="ＭＳ Ｐゴシック" charset="0"/>
              </a:rPr>
              <a:t>psalms</a:t>
            </a:r>
            <a:endParaRPr lang="en-US" sz="2400" dirty="0">
              <a:latin typeface="Verdana" charset="0"/>
              <a:ea typeface="ＭＳ Ｐゴシック" charset="0"/>
              <a:cs typeface="ＭＳ Ｐゴシック" charset="0"/>
            </a:endParaRPr>
          </a:p>
          <a:p>
            <a:pPr eaLnBrk="1" hangingPunct="1"/>
            <a:r>
              <a:rPr lang="en-GB" altLang="ja-JP" sz="2400" dirty="0">
                <a:latin typeface="Verdana" charset="0"/>
                <a:ea typeface="ＭＳ Ｐゴシック" charset="0"/>
                <a:cs typeface="ＭＳ Ｐゴシック" charset="0"/>
              </a:rPr>
              <a:t>‘</a:t>
            </a:r>
            <a:r>
              <a:rPr lang="en-US" altLang="ja-JP" sz="2400" dirty="0">
                <a:latin typeface="Verdana" charset="0"/>
                <a:ea typeface="ＭＳ Ｐゴシック" charset="0"/>
                <a:cs typeface="ＭＳ Ｐゴシック" charset="0"/>
              </a:rPr>
              <a:t>Liturgical</a:t>
            </a:r>
            <a:r>
              <a:rPr lang="en-GB" altLang="ja-JP" sz="2400" dirty="0">
                <a:latin typeface="Verdana" charset="0"/>
                <a:ea typeface="ＭＳ Ｐゴシック" charset="0"/>
                <a:cs typeface="ＭＳ Ｐゴシック" charset="0"/>
              </a:rPr>
              <a:t>’</a:t>
            </a:r>
            <a:r>
              <a:rPr lang="en-US" altLang="ja-JP" sz="2400" dirty="0">
                <a:latin typeface="Verdana" charset="0"/>
                <a:ea typeface="ＭＳ Ｐゴシック" charset="0"/>
                <a:cs typeface="ＭＳ Ｐゴシック" charset="0"/>
              </a:rPr>
              <a:t> words, </a:t>
            </a:r>
            <a:r>
              <a:rPr lang="en-US" altLang="ja-JP" sz="2400" b="1" dirty="0">
                <a:latin typeface="Verdana" charset="0"/>
                <a:ea typeface="ＭＳ Ｐゴシック" charset="0"/>
                <a:cs typeface="ＭＳ Ｐゴシック" charset="0"/>
              </a:rPr>
              <a:t>repeated</a:t>
            </a:r>
            <a:r>
              <a:rPr lang="en-US" altLang="ja-JP" sz="2400" dirty="0">
                <a:latin typeface="Verdana" charset="0"/>
                <a:ea typeface="ＭＳ Ｐゴシック" charset="0"/>
                <a:cs typeface="ＭＳ Ｐゴシック" charset="0"/>
              </a:rPr>
              <a:t>, </a:t>
            </a:r>
            <a:r>
              <a:rPr lang="en-US" altLang="ja-JP" sz="2400" b="1" dirty="0">
                <a:latin typeface="Verdana" charset="0"/>
                <a:ea typeface="ＭＳ Ｐゴシック" charset="0"/>
                <a:cs typeface="ＭＳ Ｐゴシック" charset="0"/>
              </a:rPr>
              <a:t>known</a:t>
            </a:r>
            <a:endParaRPr lang="en-US" altLang="ja-JP" sz="2400" dirty="0">
              <a:latin typeface="Verdana" charset="0"/>
              <a:ea typeface="ＭＳ Ｐゴシック" charset="0"/>
              <a:cs typeface="ＭＳ Ｐゴシック" charset="0"/>
            </a:endParaRPr>
          </a:p>
          <a:p>
            <a:pPr eaLnBrk="1" hangingPunct="1"/>
            <a:r>
              <a:rPr lang="en-US" sz="2400" dirty="0">
                <a:latin typeface="Verdana" charset="0"/>
                <a:ea typeface="ＭＳ Ｐゴシック" charset="0"/>
                <a:cs typeface="ＭＳ Ｐゴシック" charset="0"/>
              </a:rPr>
              <a:t>Using a </a:t>
            </a:r>
            <a:r>
              <a:rPr lang="en-US" sz="2400" b="1" dirty="0">
                <a:latin typeface="Verdana" charset="0"/>
                <a:ea typeface="ＭＳ Ｐゴシック" charset="0"/>
                <a:cs typeface="ＭＳ Ｐゴシック" charset="0"/>
              </a:rPr>
              <a:t>collect</a:t>
            </a:r>
            <a:r>
              <a:rPr lang="en-US" sz="2400" dirty="0">
                <a:latin typeface="Verdana" charset="0"/>
                <a:ea typeface="ＭＳ Ｐゴシック" charset="0"/>
                <a:cs typeface="ＭＳ Ｐゴシック" charset="0"/>
              </a:rPr>
              <a:t>, </a:t>
            </a:r>
            <a:r>
              <a:rPr lang="en-US" sz="2400" b="1" dirty="0">
                <a:latin typeface="Verdana" charset="0"/>
                <a:ea typeface="ＭＳ Ｐゴシック" charset="0"/>
                <a:cs typeface="ＭＳ Ｐゴシック" charset="0"/>
              </a:rPr>
              <a:t>Lord</a:t>
            </a:r>
            <a:r>
              <a:rPr lang="en-GB" sz="2400" b="1" dirty="0">
                <a:latin typeface="Verdana" charset="0"/>
                <a:ea typeface="ＭＳ Ｐゴシック" charset="0"/>
                <a:cs typeface="ＭＳ Ｐゴシック" charset="0"/>
              </a:rPr>
              <a:t>’</a:t>
            </a:r>
            <a:r>
              <a:rPr lang="en-US" altLang="ja-JP" sz="2400" b="1" dirty="0">
                <a:latin typeface="Verdana" charset="0"/>
                <a:ea typeface="ＭＳ Ｐゴシック" charset="0"/>
                <a:cs typeface="ＭＳ Ｐゴシック" charset="0"/>
              </a:rPr>
              <a:t>s Prayer</a:t>
            </a:r>
            <a:r>
              <a:rPr lang="en-US" altLang="ja-JP" sz="2400" dirty="0">
                <a:latin typeface="Verdana" charset="0"/>
                <a:ea typeface="ＭＳ Ｐゴシック" charset="0"/>
                <a:cs typeface="ＭＳ Ｐゴシック" charset="0"/>
              </a:rPr>
              <a:t>, some </a:t>
            </a:r>
            <a:r>
              <a:rPr lang="en-US" altLang="ja-JP" sz="2400" b="1" dirty="0">
                <a:latin typeface="Verdana" charset="0"/>
                <a:ea typeface="ＭＳ Ｐゴシック" charset="0"/>
                <a:cs typeface="ＭＳ Ｐゴシック" charset="0"/>
              </a:rPr>
              <a:t>responsive</a:t>
            </a:r>
            <a:r>
              <a:rPr lang="en-US" altLang="ja-JP" sz="2400" dirty="0">
                <a:latin typeface="Verdana" charset="0"/>
                <a:ea typeface="ＭＳ Ｐゴシック" charset="0"/>
                <a:cs typeface="ＭＳ Ｐゴシック" charset="0"/>
              </a:rPr>
              <a:t> forms</a:t>
            </a:r>
          </a:p>
          <a:p>
            <a:pPr eaLnBrk="1" hangingPunct="1"/>
            <a:r>
              <a:rPr lang="en-US" sz="2400" dirty="0">
                <a:latin typeface="Verdana" charset="0"/>
                <a:ea typeface="ＭＳ Ｐゴシック" charset="0"/>
                <a:cs typeface="ＭＳ Ｐゴシック" charset="0"/>
              </a:rPr>
              <a:t>Centrality of </a:t>
            </a:r>
            <a:r>
              <a:rPr lang="en-US" sz="2400" b="1" dirty="0">
                <a:latin typeface="Verdana" charset="0"/>
                <a:ea typeface="ＭＳ Ｐゴシック" charset="0"/>
                <a:cs typeface="ＭＳ Ｐゴシック" charset="0"/>
              </a:rPr>
              <a:t>Eucharist</a:t>
            </a:r>
            <a:endParaRPr lang="en-US" sz="2400" dirty="0">
              <a:latin typeface="Verdana" charset="0"/>
              <a:ea typeface="ＭＳ Ｐゴシック" charset="0"/>
              <a:cs typeface="ＭＳ Ｐゴシック" charset="0"/>
            </a:endParaRPr>
          </a:p>
          <a:p>
            <a:pPr eaLnBrk="1" hangingPunct="1"/>
            <a:r>
              <a:rPr lang="en-US" sz="2400" dirty="0">
                <a:latin typeface="Verdana" charset="0"/>
                <a:ea typeface="ＭＳ Ｐゴシック" charset="0"/>
                <a:cs typeface="ＭＳ Ｐゴシック" charset="0"/>
              </a:rPr>
              <a:t>Concern for </a:t>
            </a:r>
            <a:r>
              <a:rPr lang="en-US" sz="2400" b="1" dirty="0">
                <a:latin typeface="Verdana" charset="0"/>
                <a:ea typeface="ＭＳ Ｐゴシック" charset="0"/>
                <a:cs typeface="ＭＳ Ｐゴシック" charset="0"/>
              </a:rPr>
              <a:t>form</a:t>
            </a:r>
            <a:r>
              <a:rPr lang="en-US" sz="2400" dirty="0">
                <a:latin typeface="Verdana" charset="0"/>
                <a:ea typeface="ＭＳ Ｐゴシック" charset="0"/>
                <a:cs typeface="ＭＳ Ｐゴシック" charset="0"/>
              </a:rPr>
              <a:t>, </a:t>
            </a:r>
            <a:r>
              <a:rPr lang="en-US" sz="2400" b="1" dirty="0">
                <a:latin typeface="Verdana" charset="0"/>
                <a:ea typeface="ＭＳ Ｐゴシック" charset="0"/>
                <a:cs typeface="ＭＳ Ｐゴシック" charset="0"/>
              </a:rPr>
              <a:t>dignity</a:t>
            </a:r>
            <a:r>
              <a:rPr lang="en-US" sz="2400" dirty="0">
                <a:latin typeface="Verdana" charset="0"/>
                <a:ea typeface="ＭＳ Ｐゴシック" charset="0"/>
                <a:cs typeface="ＭＳ Ｐゴシック" charset="0"/>
              </a:rPr>
              <a:t>, </a:t>
            </a:r>
            <a:r>
              <a:rPr lang="en-US" sz="2400" b="1" dirty="0">
                <a:latin typeface="Verdana" charset="0"/>
                <a:ea typeface="ＭＳ Ｐゴシック" charset="0"/>
                <a:cs typeface="ＭＳ Ｐゴシック" charset="0"/>
              </a:rPr>
              <a:t>economy of words</a:t>
            </a:r>
            <a:endParaRPr lang="en-US" sz="2400" dirty="0">
              <a:latin typeface="Verdana" charset="0"/>
              <a:ea typeface="ＭＳ Ｐゴシック" charset="0"/>
              <a:cs typeface="ＭＳ Ｐゴシック" charset="0"/>
            </a:endParaRPr>
          </a:p>
        </p:txBody>
      </p:sp>
      <p:sp>
        <p:nvSpPr>
          <p:cNvPr id="292868" name="Text Box 4"/>
          <p:cNvSpPr txBox="1">
            <a:spLocks noChangeArrowheads="1"/>
          </p:cNvSpPr>
          <p:nvPr/>
        </p:nvSpPr>
        <p:spPr bwMode="auto">
          <a:xfrm>
            <a:off x="2953177" y="6353760"/>
            <a:ext cx="601131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54000" rIns="54000" anchor="ctr">
            <a:spAutoFit/>
          </a:bodyPr>
          <a:lstStyle/>
          <a:p>
            <a:pPr>
              <a:defRPr/>
            </a:pPr>
            <a:r>
              <a:rPr lang="en-US" sz="1600" b="0" dirty="0"/>
              <a:t>Liturgical Commission, </a:t>
            </a:r>
            <a:r>
              <a:rPr lang="en-US" sz="1600" b="0" i="1" dirty="0"/>
              <a:t>Patterns for Worship</a:t>
            </a:r>
            <a:r>
              <a:rPr lang="en-US" sz="1600" b="0" dirty="0"/>
              <a:t> report, 1989</a:t>
            </a:r>
          </a:p>
        </p:txBody>
      </p:sp>
      <p:pic>
        <p:nvPicPr>
          <p:cNvPr id="8197" name="Picture 6" descr="New Patterns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549">
            <a:off x="7448550" y="2043962"/>
            <a:ext cx="14890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7" descr="Patterns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8416">
            <a:off x="7425805" y="3046531"/>
            <a:ext cx="1416393" cy="2147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5" descr="Patterns report cover"/>
          <p:cNvPicPr>
            <a:picLocks noChangeAspect="1" noChangeArrowheads="1"/>
          </p:cNvPicPr>
          <p:nvPr/>
        </p:nvPicPr>
        <p:blipFill>
          <a:blip r:embed="rId5">
            <a:extLst>
              <a:ext uri="{28A0092B-C50C-407E-A947-70E740481C1C}">
                <a14:useLocalDpi xmlns:a14="http://schemas.microsoft.com/office/drawing/2010/main" val="0"/>
              </a:ext>
            </a:extLst>
          </a:blip>
          <a:srcRect l="18831" t="1830" r="15997" b="4663"/>
          <a:stretch>
            <a:fillRect/>
          </a:stretch>
        </p:blipFill>
        <p:spPr bwMode="auto">
          <a:xfrm rot="-427316">
            <a:off x="7425101" y="3962332"/>
            <a:ext cx="1418656" cy="2035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55577" y="952852"/>
            <a:ext cx="8208912" cy="1107996"/>
          </a:xfrm>
          <a:prstGeom prst="rect">
            <a:avLst/>
          </a:prstGeom>
          <a:noFill/>
        </p:spPr>
        <p:txBody>
          <a:bodyPr wrap="square" rtlCol="0">
            <a:spAutoFit/>
          </a:bodyPr>
          <a:lstStyle/>
          <a:p>
            <a:pPr algn="l"/>
            <a:r>
              <a:rPr lang="en-GB" sz="2200" b="0" dirty="0"/>
              <a:t>‘Some of the marks which should be safeguarded for those who wish to stand in any </a:t>
            </a:r>
            <a:r>
              <a:rPr lang="en-GB" sz="2200" b="0" i="1" dirty="0"/>
              <a:t>recognizable continuity</a:t>
            </a:r>
            <a:r>
              <a:rPr lang="en-GB" sz="2200" b="0" dirty="0"/>
              <a:t> with </a:t>
            </a:r>
            <a:r>
              <a:rPr lang="en-GB" sz="2200" b="0" i="1" dirty="0"/>
              <a:t>historic</a:t>
            </a:r>
            <a:r>
              <a:rPr lang="en-GB" sz="2200" b="0" dirty="0"/>
              <a:t> Anglican tradition are:’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fade">
                                      <p:cBhvr>
                                        <p:cTn id="16" dur="500"/>
                                        <p:tgtEl>
                                          <p:spTgt spid="81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2868"/>
                                        </p:tgtEl>
                                        <p:attrNameLst>
                                          <p:attrName>style.visibility</p:attrName>
                                        </p:attrNameLst>
                                      </p:cBhvr>
                                      <p:to>
                                        <p:strVal val="visible"/>
                                      </p:to>
                                    </p:set>
                                    <p:animEffect transition="in" filter="fade">
                                      <p:cBhvr>
                                        <p:cTn id="25" dur="500"/>
                                        <p:tgtEl>
                                          <p:spTgt spid="29286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0" end="0"/>
                                            </p:txEl>
                                          </p:spTgt>
                                        </p:tgtEl>
                                        <p:attrNameLst>
                                          <p:attrName>style.visibility</p:attrName>
                                        </p:attrNameLst>
                                      </p:cBhvr>
                                      <p:to>
                                        <p:strVal val="visible"/>
                                      </p:to>
                                    </p:set>
                                    <p:animEffect transition="in" filter="fade">
                                      <p:cBhvr>
                                        <p:cTn id="30" dur="500"/>
                                        <p:tgtEl>
                                          <p:spTgt spid="819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1" end="1"/>
                                            </p:txEl>
                                          </p:spTgt>
                                        </p:tgtEl>
                                        <p:attrNameLst>
                                          <p:attrName>style.visibility</p:attrName>
                                        </p:attrNameLst>
                                      </p:cBhvr>
                                      <p:to>
                                        <p:strVal val="visible"/>
                                      </p:to>
                                    </p:set>
                                    <p:animEffect transition="in" filter="fade">
                                      <p:cBhvr>
                                        <p:cTn id="35" dur="500"/>
                                        <p:tgtEl>
                                          <p:spTgt spid="819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2" end="2"/>
                                            </p:txEl>
                                          </p:spTgt>
                                        </p:tgtEl>
                                        <p:attrNameLst>
                                          <p:attrName>style.visibility</p:attrName>
                                        </p:attrNameLst>
                                      </p:cBhvr>
                                      <p:to>
                                        <p:strVal val="visible"/>
                                      </p:to>
                                    </p:set>
                                    <p:animEffect transition="in" filter="fade">
                                      <p:cBhvr>
                                        <p:cTn id="40" dur="500"/>
                                        <p:tgtEl>
                                          <p:spTgt spid="819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3" end="3"/>
                                            </p:txEl>
                                          </p:spTgt>
                                        </p:tgtEl>
                                        <p:attrNameLst>
                                          <p:attrName>style.visibility</p:attrName>
                                        </p:attrNameLst>
                                      </p:cBhvr>
                                      <p:to>
                                        <p:strVal val="visible"/>
                                      </p:to>
                                    </p:set>
                                    <p:animEffect transition="in" filter="fade">
                                      <p:cBhvr>
                                        <p:cTn id="45" dur="500"/>
                                        <p:tgtEl>
                                          <p:spTgt spid="819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4" end="4"/>
                                            </p:txEl>
                                          </p:spTgt>
                                        </p:tgtEl>
                                        <p:attrNameLst>
                                          <p:attrName>style.visibility</p:attrName>
                                        </p:attrNameLst>
                                      </p:cBhvr>
                                      <p:to>
                                        <p:strVal val="visible"/>
                                      </p:to>
                                    </p:set>
                                    <p:animEffect transition="in" filter="fade">
                                      <p:cBhvr>
                                        <p:cTn id="50" dur="500"/>
                                        <p:tgtEl>
                                          <p:spTgt spid="819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5" end="5"/>
                                            </p:txEl>
                                          </p:spTgt>
                                        </p:tgtEl>
                                        <p:attrNameLst>
                                          <p:attrName>style.visibility</p:attrName>
                                        </p:attrNameLst>
                                      </p:cBhvr>
                                      <p:to>
                                        <p:strVal val="visible"/>
                                      </p:to>
                                    </p:set>
                                    <p:animEffect transition="in" filter="fade">
                                      <p:cBhvr>
                                        <p:cTn id="55"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292868" grpId="0"/>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54000" tIns="45720" rIns="5400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3800" b="1" i="0" u="none" strike="noStrike" cap="none" normalizeH="0" baseline="0" dirty="0" smtClean="0">
            <a:ln>
              <a:noFill/>
            </a:ln>
            <a:solidFill>
              <a:srgbClr val="000000"/>
            </a:solidFill>
            <a:effectLst/>
            <a:latin typeface="Verdana" charset="0"/>
            <a:ea typeface="ＭＳ Ｐゴシック" charset="0"/>
            <a:cs typeface="ＭＳ Ｐゴシック" charset="0"/>
          </a:defRPr>
        </a:defPPr>
      </a:lstStyle>
    </a:spDef>
    <a:lnDef>
      <a:spPr bwMode="auto">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B12BEDA79C848AB2864A38E926E41" ma:contentTypeVersion="20" ma:contentTypeDescription="Create a new document." ma:contentTypeScope="" ma:versionID="831cdb1d883bdc169e3e029a2a96980c">
  <xsd:schema xmlns:xsd="http://www.w3.org/2001/XMLSchema" xmlns:xs="http://www.w3.org/2001/XMLSchema" xmlns:p="http://schemas.microsoft.com/office/2006/metadata/properties" xmlns:ns2="a31859d0-5739-4239-b663-2b0690e0c11b" xmlns:ns3="e0ec7ab6-184d-4c45-8f26-02e0df9cfdea" targetNamespace="http://schemas.microsoft.com/office/2006/metadata/properties" ma:root="true" ma:fieldsID="fbb921f0b5dc8c0c5d22d1ac6d52e143" ns2:_="" ns3:_="">
    <xsd:import namespace="a31859d0-5739-4239-b663-2b0690e0c11b"/>
    <xsd:import namespace="e0ec7ab6-184d-4c45-8f26-02e0df9cfd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Referr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859d0-5739-4239-b663-2b0690e0c1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89974e-291d-4c47-8174-6bed149735d8}" ma:internalName="TaxCatchAll" ma:showField="CatchAllData" ma:web="a31859d0-5739-4239-b663-2b0690e0c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ec7ab6-184d-4c45-8f26-02e0df9cfd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62c8af-dbec-4d83-b7e7-c3538f6eff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ferral" ma:index="26" nillable="true" ma:displayName="Referral" ma:format="Dropdown" ma:internalName="Referral">
      <xsd:simpleType>
        <xsd:restriction base="dms:Text">
          <xsd:maxLength value="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ec7ab6-184d-4c45-8f26-02e0df9cfdea">
      <Terms xmlns="http://schemas.microsoft.com/office/infopath/2007/PartnerControls"/>
    </lcf76f155ced4ddcb4097134ff3c332f>
    <Referral xmlns="e0ec7ab6-184d-4c45-8f26-02e0df9cfdea" xsi:nil="true"/>
    <TaxCatchAll xmlns="a31859d0-5739-4239-b663-2b0690e0c11b" xsi:nil="true"/>
  </documentManagement>
</p:properties>
</file>

<file path=customXml/itemProps1.xml><?xml version="1.0" encoding="utf-8"?>
<ds:datastoreItem xmlns:ds="http://schemas.openxmlformats.org/officeDocument/2006/customXml" ds:itemID="{08012205-D047-4011-A9B1-C3F68F2A57E2}"/>
</file>

<file path=customXml/itemProps2.xml><?xml version="1.0" encoding="utf-8"?>
<ds:datastoreItem xmlns:ds="http://schemas.openxmlformats.org/officeDocument/2006/customXml" ds:itemID="{F09676CA-D7E4-43E5-A49B-0D91947D8F9D}"/>
</file>

<file path=customXml/itemProps3.xml><?xml version="1.0" encoding="utf-8"?>
<ds:datastoreItem xmlns:ds="http://schemas.openxmlformats.org/officeDocument/2006/customXml" ds:itemID="{B144380F-788B-4988-9349-87B6652E26F6}"/>
</file>

<file path=docProps/app.xml><?xml version="1.0" encoding="utf-8"?>
<Properties xmlns="http://schemas.openxmlformats.org/officeDocument/2006/extended-properties" xmlns:vt="http://schemas.openxmlformats.org/officeDocument/2006/docPropsVTypes">
  <Template>Proposal</Template>
  <TotalTime>10782</TotalTime>
  <Words>4366</Words>
  <Application>Microsoft Office PowerPoint</Application>
  <PresentationFormat>On-screen Show (4:3)</PresentationFormat>
  <Paragraphs>614</Paragraphs>
  <Slides>36</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ＭＳ Ｐゴシック</vt:lpstr>
      <vt:lpstr>Arial</vt:lpstr>
      <vt:lpstr>Comic Sans MS</vt:lpstr>
      <vt:lpstr>Copperplate Gothic Bold</vt:lpstr>
      <vt:lpstr>Gill Sans MT</vt:lpstr>
      <vt:lpstr>Helvetica</vt:lpstr>
      <vt:lpstr>Times New Roman</vt:lpstr>
      <vt:lpstr>Verdana</vt:lpstr>
      <vt:lpstr>Blank Presentation</vt:lpstr>
      <vt:lpstr>Clip</vt:lpstr>
      <vt:lpstr>PowerPoint Presentation</vt:lpstr>
      <vt:lpstr>Gamekeeper and poacher…</vt:lpstr>
      <vt:lpstr>What makes worship ‘Anglican’?</vt:lpstr>
      <vt:lpstr>CofE worship - distinctives</vt:lpstr>
      <vt:lpstr>Where are decisions ‘held’?</vt:lpstr>
      <vt:lpstr>Anglican principles 1</vt:lpstr>
      <vt:lpstr>Anglican principles 2</vt:lpstr>
      <vt:lpstr>The CofE and liturgical identity</vt:lpstr>
      <vt:lpstr>Anglican ‘content’?</vt:lpstr>
      <vt:lpstr>An ‘Anglican’ way forward?</vt:lpstr>
      <vt:lpstr>‘Common prayer’ today? - the intention behind CW</vt:lpstr>
      <vt:lpstr>Is CW working?</vt:lpstr>
      <vt:lpstr>The Declaration of Assent: expressing accountability and trust (in a particular way)</vt:lpstr>
      <vt:lpstr>What is authorized?</vt:lpstr>
      <vt:lpstr>Authorized and allowed</vt:lpstr>
      <vt:lpstr>A spectrum of response</vt:lpstr>
      <vt:lpstr>PowerPoint Presentation</vt:lpstr>
      <vt:lpstr>Rules for a new context</vt:lpstr>
      <vt:lpstr>A chronological accident…</vt:lpstr>
      <vt:lpstr>An ‘Anglican Values’ way forward?</vt:lpstr>
      <vt:lpstr>Stretching ‘Anglican’ values to the next level</vt:lpstr>
      <vt:lpstr>Changing the game</vt:lpstr>
      <vt:lpstr>PowerPoint Presentation</vt:lpstr>
      <vt:lpstr>For now, however…</vt:lpstr>
      <vt:lpstr>Some freedoms</vt:lpstr>
      <vt:lpstr>Authorized and allowed</vt:lpstr>
      <vt:lpstr>Key questions…</vt:lpstr>
      <vt:lpstr>The Service of the Word umbrella</vt:lpstr>
      <vt:lpstr>A Service of the Word</vt:lpstr>
      <vt:lpstr>A Service of the Word</vt:lpstr>
      <vt:lpstr>CW – 3 shapes for Communion</vt:lpstr>
      <vt:lpstr>Some ‘rules of thumb’…</vt:lpstr>
      <vt:lpstr>PowerPoint Presentation</vt:lpstr>
      <vt:lpstr>PowerPoint Presentation</vt:lpstr>
      <vt:lpstr>‘Closed’ lectionary season</vt:lpstr>
      <vt:lpstr>‘Closed’ lectionary season</vt:lpstr>
    </vt:vector>
  </TitlesOfParts>
  <Company>Mark Earey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Liturgy</dc:title>
  <dc:creator>Mark Earey</dc:creator>
  <cp:lastModifiedBy>Mark Earey</cp:lastModifiedBy>
  <cp:revision>336</cp:revision>
  <cp:lastPrinted>2025-01-27T13:38:15Z</cp:lastPrinted>
  <dcterms:created xsi:type="dcterms:W3CDTF">2007-01-15T16:35:21Z</dcterms:created>
  <dcterms:modified xsi:type="dcterms:W3CDTF">2025-02-03T09:32:45Z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0x0101006F8B12BEDA79C848AB2864A38E926E41</vt:lpwstr>
  </property>
</Properties>
</file>