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83192F-363A-4ED1-A036-854CC1E564D0}" v="2" dt="2022-03-01T12:29:51.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46"/>
  </p:normalViewPr>
  <p:slideViewPr>
    <p:cSldViewPr snapToGrid="0" snapToObjects="1">
      <p:cViewPr varScale="1">
        <p:scale>
          <a:sx n="86" d="100"/>
          <a:sy n="86" d="100"/>
        </p:scale>
        <p:origin x="53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GB"/>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GB"/>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3/1/2022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screen">
            <a:extLst>
              <a:ext uri="{28A0092B-C50C-407E-A947-70E740481C1C}">
                <a14:useLocalDpi xmlns:a14="http://schemas.microsoft.com/office/drawing/2010/main"/>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3/1/2022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CA4BA-3F33-094E-9265-404D34474C3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C4491A2-F6E8-B94B-9B03-2AD1BAE3784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9D28B09-1FCE-534B-8E20-98212EE0F9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028" t="17410" r="23473" b="26589"/>
          <a:stretch/>
        </p:blipFill>
        <p:spPr>
          <a:xfrm>
            <a:off x="2417779" y="355114"/>
            <a:ext cx="9304020" cy="5663317"/>
          </a:xfrm>
          <a:prstGeom prst="rect">
            <a:avLst/>
          </a:prstGeom>
        </p:spPr>
      </p:pic>
      <p:sp>
        <p:nvSpPr>
          <p:cNvPr id="6" name="TextBox 5">
            <a:extLst>
              <a:ext uri="{FF2B5EF4-FFF2-40B4-BE49-F238E27FC236}">
                <a16:creationId xmlns:a16="http://schemas.microsoft.com/office/drawing/2014/main" id="{D1622731-D5EF-4C47-B399-B8E76804FF0A}"/>
              </a:ext>
            </a:extLst>
          </p:cNvPr>
          <p:cNvSpPr txBox="1"/>
          <p:nvPr/>
        </p:nvSpPr>
        <p:spPr>
          <a:xfrm>
            <a:off x="308610" y="5372100"/>
            <a:ext cx="1828800" cy="646331"/>
          </a:xfrm>
          <a:prstGeom prst="rect">
            <a:avLst/>
          </a:prstGeom>
          <a:noFill/>
        </p:spPr>
        <p:txBody>
          <a:bodyPr wrap="square" rtlCol="0">
            <a:spAutoFit/>
          </a:bodyPr>
          <a:lstStyle/>
          <a:p>
            <a:r>
              <a:rPr lang="en-US" dirty="0"/>
              <a:t>Knife Angel Quiz</a:t>
            </a:r>
          </a:p>
          <a:p>
            <a:endParaRPr lang="en-US" dirty="0"/>
          </a:p>
        </p:txBody>
      </p:sp>
    </p:spTree>
    <p:extLst>
      <p:ext uri="{BB962C8B-B14F-4D97-AF65-F5344CB8AC3E}">
        <p14:creationId xmlns:p14="http://schemas.microsoft.com/office/powerpoint/2010/main" val="3243025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39407F-7A89-DD40-8C6E-3C3360770F1A}"/>
              </a:ext>
            </a:extLst>
          </p:cNvPr>
          <p:cNvSpPr txBox="1"/>
          <p:nvPr/>
        </p:nvSpPr>
        <p:spPr>
          <a:xfrm>
            <a:off x="2526030" y="457200"/>
            <a:ext cx="8743950" cy="1723549"/>
          </a:xfrm>
          <a:prstGeom prst="rect">
            <a:avLst/>
          </a:prstGeom>
          <a:noFill/>
        </p:spPr>
        <p:txBody>
          <a:bodyPr wrap="square" rtlCol="0">
            <a:spAutoFit/>
          </a:bodyPr>
          <a:lstStyle/>
          <a:p>
            <a:pPr algn="ctr"/>
            <a:r>
              <a:rPr lang="en-US" sz="4400" dirty="0"/>
              <a:t>9. </a:t>
            </a:r>
            <a:r>
              <a:rPr lang="en-GB" sz="4400" dirty="0"/>
              <a:t>What percentage of knife crime are to do with gangs? </a:t>
            </a:r>
          </a:p>
          <a:p>
            <a:endParaRPr lang="en-US" dirty="0"/>
          </a:p>
        </p:txBody>
      </p:sp>
      <p:pic>
        <p:nvPicPr>
          <p:cNvPr id="3" name="Picture 2">
            <a:extLst>
              <a:ext uri="{FF2B5EF4-FFF2-40B4-BE49-F238E27FC236}">
                <a16:creationId xmlns:a16="http://schemas.microsoft.com/office/drawing/2014/main" id="{82E7A9FB-8E2D-F048-BD1C-F461CD4729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653" t="14667" r="12431" b="14166"/>
          <a:stretch/>
        </p:blipFill>
        <p:spPr>
          <a:xfrm>
            <a:off x="480060" y="3429000"/>
            <a:ext cx="3924425" cy="2240280"/>
          </a:xfrm>
          <a:prstGeom prst="rect">
            <a:avLst/>
          </a:prstGeom>
        </p:spPr>
      </p:pic>
      <p:sp>
        <p:nvSpPr>
          <p:cNvPr id="4" name="TextBox 3">
            <a:extLst>
              <a:ext uri="{FF2B5EF4-FFF2-40B4-BE49-F238E27FC236}">
                <a16:creationId xmlns:a16="http://schemas.microsoft.com/office/drawing/2014/main" id="{8A9FCDF1-349D-B749-9D7F-4309F1677AA3}"/>
              </a:ext>
            </a:extLst>
          </p:cNvPr>
          <p:cNvSpPr txBox="1"/>
          <p:nvPr/>
        </p:nvSpPr>
        <p:spPr>
          <a:xfrm>
            <a:off x="6343650" y="3543300"/>
            <a:ext cx="4194810" cy="769441"/>
          </a:xfrm>
          <a:prstGeom prst="rect">
            <a:avLst/>
          </a:prstGeom>
          <a:noFill/>
        </p:spPr>
        <p:txBody>
          <a:bodyPr wrap="square" rtlCol="0">
            <a:spAutoFit/>
          </a:bodyPr>
          <a:lstStyle/>
          <a:p>
            <a:r>
              <a:rPr lang="en-US" sz="4400" dirty="0" err="1"/>
              <a:t>Approx</a:t>
            </a:r>
            <a:r>
              <a:rPr lang="en-US" sz="4400" dirty="0"/>
              <a:t> just 11%</a:t>
            </a:r>
          </a:p>
        </p:txBody>
      </p:sp>
    </p:spTree>
    <p:extLst>
      <p:ext uri="{BB962C8B-B14F-4D97-AF65-F5344CB8AC3E}">
        <p14:creationId xmlns:p14="http://schemas.microsoft.com/office/powerpoint/2010/main" val="280481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49F873-BA08-9E42-B72B-911DDFE1E1B1}"/>
              </a:ext>
            </a:extLst>
          </p:cNvPr>
          <p:cNvSpPr txBox="1"/>
          <p:nvPr/>
        </p:nvSpPr>
        <p:spPr>
          <a:xfrm>
            <a:off x="342900" y="377190"/>
            <a:ext cx="6858000" cy="1046440"/>
          </a:xfrm>
          <a:prstGeom prst="rect">
            <a:avLst/>
          </a:prstGeom>
          <a:noFill/>
        </p:spPr>
        <p:txBody>
          <a:bodyPr wrap="square" rtlCol="0">
            <a:spAutoFit/>
          </a:bodyPr>
          <a:lstStyle/>
          <a:p>
            <a:r>
              <a:rPr lang="en-US" sz="4400" dirty="0"/>
              <a:t>10. </a:t>
            </a:r>
            <a:r>
              <a:rPr lang="en-GB" sz="4400" dirty="0"/>
              <a:t>What is joint enterprise?</a:t>
            </a:r>
          </a:p>
          <a:p>
            <a:endParaRPr lang="en-US" dirty="0"/>
          </a:p>
        </p:txBody>
      </p:sp>
      <p:sp>
        <p:nvSpPr>
          <p:cNvPr id="3" name="TextBox 2">
            <a:extLst>
              <a:ext uri="{FF2B5EF4-FFF2-40B4-BE49-F238E27FC236}">
                <a16:creationId xmlns:a16="http://schemas.microsoft.com/office/drawing/2014/main" id="{6ACDB4B5-14C1-F643-A980-243DB0E71117}"/>
              </a:ext>
            </a:extLst>
          </p:cNvPr>
          <p:cNvSpPr txBox="1"/>
          <p:nvPr/>
        </p:nvSpPr>
        <p:spPr>
          <a:xfrm>
            <a:off x="5440680" y="1668780"/>
            <a:ext cx="6320790" cy="2062103"/>
          </a:xfrm>
          <a:prstGeom prst="rect">
            <a:avLst/>
          </a:prstGeom>
          <a:noFill/>
        </p:spPr>
        <p:txBody>
          <a:bodyPr wrap="square" rtlCol="0">
            <a:spAutoFit/>
          </a:bodyPr>
          <a:lstStyle/>
          <a:p>
            <a:r>
              <a:rPr lang="en-GB" sz="2200" dirty="0"/>
              <a:t>You don’t have to stab someone to be in trouble, under a law called joint enterprise you could actually end up in prison too even if you didn’t touch or use the weapon. You can end up in prison just for being there and not stopping what was going on.</a:t>
            </a:r>
          </a:p>
          <a:p>
            <a:endParaRPr lang="en-US" dirty="0"/>
          </a:p>
        </p:txBody>
      </p:sp>
      <p:pic>
        <p:nvPicPr>
          <p:cNvPr id="4" name="Picture 3">
            <a:extLst>
              <a:ext uri="{FF2B5EF4-FFF2-40B4-BE49-F238E27FC236}">
                <a16:creationId xmlns:a16="http://schemas.microsoft.com/office/drawing/2014/main" id="{044F1921-A451-0C47-AAC3-C92A40CFA6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028" t="17410" r="23473" b="26589"/>
          <a:stretch/>
        </p:blipFill>
        <p:spPr>
          <a:xfrm>
            <a:off x="342900" y="3429000"/>
            <a:ext cx="3972397" cy="2417981"/>
          </a:xfrm>
          <a:prstGeom prst="rect">
            <a:avLst/>
          </a:prstGeom>
        </p:spPr>
      </p:pic>
    </p:spTree>
    <p:extLst>
      <p:ext uri="{BB962C8B-B14F-4D97-AF65-F5344CB8AC3E}">
        <p14:creationId xmlns:p14="http://schemas.microsoft.com/office/powerpoint/2010/main" val="84637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4ABAC-A1ED-C847-8EF8-13B83F66A3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821" t="14500" r="10242" b="12667"/>
          <a:stretch/>
        </p:blipFill>
        <p:spPr>
          <a:xfrm>
            <a:off x="7948348" y="3600450"/>
            <a:ext cx="4064581" cy="2286000"/>
          </a:xfrm>
          <a:prstGeom prst="rect">
            <a:avLst/>
          </a:prstGeom>
        </p:spPr>
      </p:pic>
      <p:sp>
        <p:nvSpPr>
          <p:cNvPr id="4" name="TextBox 3">
            <a:extLst>
              <a:ext uri="{FF2B5EF4-FFF2-40B4-BE49-F238E27FC236}">
                <a16:creationId xmlns:a16="http://schemas.microsoft.com/office/drawing/2014/main" id="{069628F1-88A1-9D44-801B-78E272AEBF7B}"/>
              </a:ext>
            </a:extLst>
          </p:cNvPr>
          <p:cNvSpPr txBox="1"/>
          <p:nvPr/>
        </p:nvSpPr>
        <p:spPr>
          <a:xfrm>
            <a:off x="1268730" y="502920"/>
            <a:ext cx="9989820" cy="1723549"/>
          </a:xfrm>
          <a:prstGeom prst="rect">
            <a:avLst/>
          </a:prstGeom>
          <a:noFill/>
        </p:spPr>
        <p:txBody>
          <a:bodyPr wrap="square" rtlCol="0">
            <a:spAutoFit/>
          </a:bodyPr>
          <a:lstStyle/>
          <a:p>
            <a:pPr algn="ctr"/>
            <a:r>
              <a:rPr lang="en-US" sz="4400" dirty="0"/>
              <a:t>1. </a:t>
            </a:r>
            <a:r>
              <a:rPr lang="en-GB" sz="4400" dirty="0"/>
              <a:t>How many knives are used to create the Knife Angel? </a:t>
            </a:r>
          </a:p>
          <a:p>
            <a:endParaRPr lang="en-US" dirty="0"/>
          </a:p>
        </p:txBody>
      </p:sp>
      <p:sp>
        <p:nvSpPr>
          <p:cNvPr id="5" name="TextBox 4">
            <a:extLst>
              <a:ext uri="{FF2B5EF4-FFF2-40B4-BE49-F238E27FC236}">
                <a16:creationId xmlns:a16="http://schemas.microsoft.com/office/drawing/2014/main" id="{89A06A82-3082-2D47-A5E8-918B334E2708}"/>
              </a:ext>
            </a:extLst>
          </p:cNvPr>
          <p:cNvSpPr txBox="1"/>
          <p:nvPr/>
        </p:nvSpPr>
        <p:spPr>
          <a:xfrm>
            <a:off x="3009213" y="3345418"/>
            <a:ext cx="2468880" cy="861774"/>
          </a:xfrm>
          <a:prstGeom prst="rect">
            <a:avLst/>
          </a:prstGeom>
          <a:noFill/>
        </p:spPr>
        <p:txBody>
          <a:bodyPr wrap="square" rtlCol="0">
            <a:spAutoFit/>
          </a:bodyPr>
          <a:lstStyle/>
          <a:p>
            <a:r>
              <a:rPr lang="en-US" sz="5000" dirty="0"/>
              <a:t>100,000</a:t>
            </a:r>
          </a:p>
        </p:txBody>
      </p:sp>
    </p:spTree>
    <p:extLst>
      <p:ext uri="{BB962C8B-B14F-4D97-AF65-F5344CB8AC3E}">
        <p14:creationId xmlns:p14="http://schemas.microsoft.com/office/powerpoint/2010/main" val="363335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F782CF-8598-B140-9FD4-5823C3BD1E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653" t="14667" r="12431" b="14166"/>
          <a:stretch/>
        </p:blipFill>
        <p:spPr>
          <a:xfrm>
            <a:off x="377127" y="2354580"/>
            <a:ext cx="3924425" cy="2240280"/>
          </a:xfrm>
          <a:prstGeom prst="rect">
            <a:avLst/>
          </a:prstGeom>
        </p:spPr>
      </p:pic>
      <p:sp>
        <p:nvSpPr>
          <p:cNvPr id="4" name="Rectangle 3">
            <a:extLst>
              <a:ext uri="{FF2B5EF4-FFF2-40B4-BE49-F238E27FC236}">
                <a16:creationId xmlns:a16="http://schemas.microsoft.com/office/drawing/2014/main" id="{EF1CE773-8C07-4745-B5B7-1232C71A6453}"/>
              </a:ext>
            </a:extLst>
          </p:cNvPr>
          <p:cNvSpPr/>
          <p:nvPr/>
        </p:nvSpPr>
        <p:spPr>
          <a:xfrm>
            <a:off x="4373580" y="464472"/>
            <a:ext cx="7096430" cy="2029723"/>
          </a:xfrm>
          <a:prstGeom prst="rect">
            <a:avLst/>
          </a:prstGeom>
        </p:spPr>
        <p:txBody>
          <a:bodyPr wrap="none">
            <a:spAutoFit/>
          </a:bodyPr>
          <a:lstStyle/>
          <a:p>
            <a:pPr algn="ctr">
              <a:lnSpc>
                <a:spcPct val="107000"/>
              </a:lnSpc>
              <a:spcAft>
                <a:spcPts val="800"/>
              </a:spcAft>
            </a:pPr>
            <a:r>
              <a:rPr lang="en-GB" sz="4400" dirty="0"/>
              <a:t>2. How many years did it take </a:t>
            </a:r>
          </a:p>
          <a:p>
            <a:pPr algn="ctr">
              <a:lnSpc>
                <a:spcPct val="107000"/>
              </a:lnSpc>
              <a:spcAft>
                <a:spcPts val="800"/>
              </a:spcAft>
            </a:pPr>
            <a:r>
              <a:rPr lang="en-GB" sz="4400" dirty="0"/>
              <a:t>to create? </a:t>
            </a:r>
          </a:p>
          <a:p>
            <a:pPr lvl="0">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1DEC7D9-E8D7-AB44-B2A9-6F3686D1868F}"/>
              </a:ext>
            </a:extLst>
          </p:cNvPr>
          <p:cNvSpPr txBox="1"/>
          <p:nvPr/>
        </p:nvSpPr>
        <p:spPr>
          <a:xfrm>
            <a:off x="7132320" y="3571505"/>
            <a:ext cx="2480310" cy="769441"/>
          </a:xfrm>
          <a:prstGeom prst="rect">
            <a:avLst/>
          </a:prstGeom>
          <a:noFill/>
        </p:spPr>
        <p:txBody>
          <a:bodyPr wrap="square" rtlCol="0">
            <a:spAutoFit/>
          </a:bodyPr>
          <a:lstStyle/>
          <a:p>
            <a:r>
              <a:rPr lang="en-US" sz="4400" dirty="0"/>
              <a:t>4 years</a:t>
            </a:r>
          </a:p>
        </p:txBody>
      </p:sp>
    </p:spTree>
    <p:extLst>
      <p:ext uri="{BB962C8B-B14F-4D97-AF65-F5344CB8AC3E}">
        <p14:creationId xmlns:p14="http://schemas.microsoft.com/office/powerpoint/2010/main" val="165393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6B7835-F5F1-5541-89F0-771A5DF64CAE}"/>
              </a:ext>
            </a:extLst>
          </p:cNvPr>
          <p:cNvSpPr txBox="1"/>
          <p:nvPr/>
        </p:nvSpPr>
        <p:spPr>
          <a:xfrm>
            <a:off x="982980" y="2801540"/>
            <a:ext cx="9361170" cy="1723549"/>
          </a:xfrm>
          <a:prstGeom prst="rect">
            <a:avLst/>
          </a:prstGeom>
          <a:noFill/>
        </p:spPr>
        <p:txBody>
          <a:bodyPr wrap="square" rtlCol="0">
            <a:spAutoFit/>
          </a:bodyPr>
          <a:lstStyle/>
          <a:p>
            <a:pPr algn="ctr"/>
            <a:r>
              <a:rPr lang="en-US" sz="4400" dirty="0"/>
              <a:t>3. </a:t>
            </a:r>
            <a:r>
              <a:rPr lang="en-GB" sz="4400" dirty="0"/>
              <a:t>When did the Knife Angel begin its tour? </a:t>
            </a:r>
          </a:p>
          <a:p>
            <a:endParaRPr lang="en-US" dirty="0"/>
          </a:p>
        </p:txBody>
      </p:sp>
      <p:sp>
        <p:nvSpPr>
          <p:cNvPr id="3" name="TextBox 2">
            <a:extLst>
              <a:ext uri="{FF2B5EF4-FFF2-40B4-BE49-F238E27FC236}">
                <a16:creationId xmlns:a16="http://schemas.microsoft.com/office/drawing/2014/main" id="{24760F87-84B1-5140-9682-1243DB2036C8}"/>
              </a:ext>
            </a:extLst>
          </p:cNvPr>
          <p:cNvSpPr txBox="1"/>
          <p:nvPr/>
        </p:nvSpPr>
        <p:spPr>
          <a:xfrm>
            <a:off x="3531870" y="4926330"/>
            <a:ext cx="4709160" cy="769441"/>
          </a:xfrm>
          <a:prstGeom prst="rect">
            <a:avLst/>
          </a:prstGeom>
          <a:noFill/>
        </p:spPr>
        <p:txBody>
          <a:bodyPr wrap="square" rtlCol="0">
            <a:spAutoFit/>
          </a:bodyPr>
          <a:lstStyle/>
          <a:p>
            <a:r>
              <a:rPr lang="en-US" sz="4400" dirty="0"/>
              <a:t>December 2019</a:t>
            </a:r>
          </a:p>
        </p:txBody>
      </p:sp>
      <p:pic>
        <p:nvPicPr>
          <p:cNvPr id="5" name="Picture 4">
            <a:extLst>
              <a:ext uri="{FF2B5EF4-FFF2-40B4-BE49-F238E27FC236}">
                <a16:creationId xmlns:a16="http://schemas.microsoft.com/office/drawing/2014/main" id="{24C0A700-E4F1-6541-B042-92197FB65E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674" t="15167" r="13160" b="19001"/>
          <a:stretch/>
        </p:blipFill>
        <p:spPr>
          <a:xfrm>
            <a:off x="140198" y="102870"/>
            <a:ext cx="4420372" cy="2297430"/>
          </a:xfrm>
          <a:prstGeom prst="rect">
            <a:avLst/>
          </a:prstGeom>
        </p:spPr>
      </p:pic>
    </p:spTree>
    <p:extLst>
      <p:ext uri="{BB962C8B-B14F-4D97-AF65-F5344CB8AC3E}">
        <p14:creationId xmlns:p14="http://schemas.microsoft.com/office/powerpoint/2010/main" val="339675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AD239F-E4D3-4D4E-9A22-8658D6A536EF}"/>
              </a:ext>
            </a:extLst>
          </p:cNvPr>
          <p:cNvSpPr txBox="1"/>
          <p:nvPr/>
        </p:nvSpPr>
        <p:spPr>
          <a:xfrm>
            <a:off x="845820" y="571500"/>
            <a:ext cx="7155180" cy="769441"/>
          </a:xfrm>
          <a:prstGeom prst="rect">
            <a:avLst/>
          </a:prstGeom>
          <a:noFill/>
        </p:spPr>
        <p:txBody>
          <a:bodyPr wrap="square" rtlCol="0">
            <a:spAutoFit/>
          </a:bodyPr>
          <a:lstStyle/>
          <a:p>
            <a:r>
              <a:rPr lang="en-US" sz="4400" dirty="0"/>
              <a:t>4. How tall is the Knife Angel?</a:t>
            </a:r>
          </a:p>
        </p:txBody>
      </p:sp>
      <p:pic>
        <p:nvPicPr>
          <p:cNvPr id="4" name="Picture 3">
            <a:extLst>
              <a:ext uri="{FF2B5EF4-FFF2-40B4-BE49-F238E27FC236}">
                <a16:creationId xmlns:a16="http://schemas.microsoft.com/office/drawing/2014/main" id="{72E3A65D-8D35-0B45-B595-2F8EE2D210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028" t="17410" r="23473" b="26589"/>
          <a:stretch/>
        </p:blipFill>
        <p:spPr>
          <a:xfrm>
            <a:off x="7749401" y="3600450"/>
            <a:ext cx="3972397" cy="2417981"/>
          </a:xfrm>
          <a:prstGeom prst="rect">
            <a:avLst/>
          </a:prstGeom>
        </p:spPr>
      </p:pic>
      <p:sp>
        <p:nvSpPr>
          <p:cNvPr id="5" name="TextBox 4">
            <a:extLst>
              <a:ext uri="{FF2B5EF4-FFF2-40B4-BE49-F238E27FC236}">
                <a16:creationId xmlns:a16="http://schemas.microsoft.com/office/drawing/2014/main" id="{6F69E3BC-973C-4F43-8333-77AE120680C9}"/>
              </a:ext>
            </a:extLst>
          </p:cNvPr>
          <p:cNvSpPr txBox="1"/>
          <p:nvPr/>
        </p:nvSpPr>
        <p:spPr>
          <a:xfrm>
            <a:off x="2576992" y="3429000"/>
            <a:ext cx="3972398" cy="769441"/>
          </a:xfrm>
          <a:prstGeom prst="rect">
            <a:avLst/>
          </a:prstGeom>
          <a:noFill/>
        </p:spPr>
        <p:txBody>
          <a:bodyPr wrap="square" rtlCol="0">
            <a:spAutoFit/>
          </a:bodyPr>
          <a:lstStyle/>
          <a:p>
            <a:r>
              <a:rPr lang="en-US" sz="4400" dirty="0"/>
              <a:t>27ft (8.2m)</a:t>
            </a:r>
          </a:p>
        </p:txBody>
      </p:sp>
    </p:spTree>
    <p:extLst>
      <p:ext uri="{BB962C8B-B14F-4D97-AF65-F5344CB8AC3E}">
        <p14:creationId xmlns:p14="http://schemas.microsoft.com/office/powerpoint/2010/main" val="336728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600A19-5D7E-474B-AD50-4BD51D8DC5F6}"/>
              </a:ext>
            </a:extLst>
          </p:cNvPr>
          <p:cNvSpPr txBox="1"/>
          <p:nvPr/>
        </p:nvSpPr>
        <p:spPr>
          <a:xfrm>
            <a:off x="1428750" y="1565910"/>
            <a:ext cx="8983980" cy="1046440"/>
          </a:xfrm>
          <a:prstGeom prst="rect">
            <a:avLst/>
          </a:prstGeom>
          <a:noFill/>
        </p:spPr>
        <p:txBody>
          <a:bodyPr wrap="square" rtlCol="0">
            <a:spAutoFit/>
          </a:bodyPr>
          <a:lstStyle/>
          <a:p>
            <a:r>
              <a:rPr lang="en-US" sz="4400" dirty="0"/>
              <a:t>5. Where was the Knife Angel created?</a:t>
            </a:r>
          </a:p>
          <a:p>
            <a:endParaRPr lang="en-US" dirty="0"/>
          </a:p>
        </p:txBody>
      </p:sp>
      <p:pic>
        <p:nvPicPr>
          <p:cNvPr id="3" name="Picture 2">
            <a:extLst>
              <a:ext uri="{FF2B5EF4-FFF2-40B4-BE49-F238E27FC236}">
                <a16:creationId xmlns:a16="http://schemas.microsoft.com/office/drawing/2014/main" id="{D224BDB4-A7D4-384A-B283-DFF4527135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821" t="14500" r="10242" b="12667"/>
          <a:stretch/>
        </p:blipFill>
        <p:spPr>
          <a:xfrm>
            <a:off x="244528" y="3543300"/>
            <a:ext cx="4064581" cy="2286000"/>
          </a:xfrm>
          <a:prstGeom prst="rect">
            <a:avLst/>
          </a:prstGeom>
        </p:spPr>
      </p:pic>
      <p:sp>
        <p:nvSpPr>
          <p:cNvPr id="4" name="TextBox 3">
            <a:extLst>
              <a:ext uri="{FF2B5EF4-FFF2-40B4-BE49-F238E27FC236}">
                <a16:creationId xmlns:a16="http://schemas.microsoft.com/office/drawing/2014/main" id="{4ED66A3C-5B85-7046-900C-2DC68C39C886}"/>
              </a:ext>
            </a:extLst>
          </p:cNvPr>
          <p:cNvSpPr txBox="1"/>
          <p:nvPr/>
        </p:nvSpPr>
        <p:spPr>
          <a:xfrm>
            <a:off x="5486400" y="4046220"/>
            <a:ext cx="5737860" cy="769441"/>
          </a:xfrm>
          <a:prstGeom prst="rect">
            <a:avLst/>
          </a:prstGeom>
          <a:noFill/>
        </p:spPr>
        <p:txBody>
          <a:bodyPr wrap="square" rtlCol="0">
            <a:spAutoFit/>
          </a:bodyPr>
          <a:lstStyle/>
          <a:p>
            <a:r>
              <a:rPr lang="en-US" sz="4400" dirty="0" err="1"/>
              <a:t>Oswestry</a:t>
            </a:r>
            <a:r>
              <a:rPr lang="en-US" sz="4400" dirty="0"/>
              <a:t>, Shropshire</a:t>
            </a:r>
          </a:p>
        </p:txBody>
      </p:sp>
    </p:spTree>
    <p:extLst>
      <p:ext uri="{BB962C8B-B14F-4D97-AF65-F5344CB8AC3E}">
        <p14:creationId xmlns:p14="http://schemas.microsoft.com/office/powerpoint/2010/main" val="354042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CAF4D-D704-E74A-B109-EAF3703B8759}"/>
              </a:ext>
            </a:extLst>
          </p:cNvPr>
          <p:cNvSpPr txBox="1"/>
          <p:nvPr/>
        </p:nvSpPr>
        <p:spPr>
          <a:xfrm>
            <a:off x="480060" y="582930"/>
            <a:ext cx="10744200" cy="1723549"/>
          </a:xfrm>
          <a:prstGeom prst="rect">
            <a:avLst/>
          </a:prstGeom>
          <a:noFill/>
        </p:spPr>
        <p:txBody>
          <a:bodyPr wrap="square" rtlCol="0">
            <a:spAutoFit/>
          </a:bodyPr>
          <a:lstStyle/>
          <a:p>
            <a:pPr algn="ctr"/>
            <a:r>
              <a:rPr lang="en-US" sz="4400" dirty="0"/>
              <a:t>6. </a:t>
            </a:r>
            <a:r>
              <a:rPr lang="en-GB" sz="4400" dirty="0"/>
              <a:t>Can you name another city the Knife Angel has been to on its tour? </a:t>
            </a:r>
          </a:p>
          <a:p>
            <a:endParaRPr lang="en-US" dirty="0"/>
          </a:p>
        </p:txBody>
      </p:sp>
      <p:sp>
        <p:nvSpPr>
          <p:cNvPr id="3" name="TextBox 2">
            <a:extLst>
              <a:ext uri="{FF2B5EF4-FFF2-40B4-BE49-F238E27FC236}">
                <a16:creationId xmlns:a16="http://schemas.microsoft.com/office/drawing/2014/main" id="{DE6D46D1-206C-E046-85E4-8F85005F314E}"/>
              </a:ext>
            </a:extLst>
          </p:cNvPr>
          <p:cNvSpPr txBox="1"/>
          <p:nvPr/>
        </p:nvSpPr>
        <p:spPr>
          <a:xfrm>
            <a:off x="5566410" y="2793683"/>
            <a:ext cx="5955030" cy="1446550"/>
          </a:xfrm>
          <a:prstGeom prst="rect">
            <a:avLst/>
          </a:prstGeom>
          <a:noFill/>
        </p:spPr>
        <p:txBody>
          <a:bodyPr wrap="square" rtlCol="0">
            <a:spAutoFit/>
          </a:bodyPr>
          <a:lstStyle/>
          <a:p>
            <a:pPr algn="ctr"/>
            <a:r>
              <a:rPr lang="en-GB" sz="2200" dirty="0"/>
              <a:t>Birmingham, Coventry, Liverpool, Middlesbrough, Rochester, Derby, Chester, Gateshead, Telford, Hereford, Chelmsford, Chesterfield, Blackburn, Carlisle.</a:t>
            </a:r>
          </a:p>
        </p:txBody>
      </p:sp>
      <p:pic>
        <p:nvPicPr>
          <p:cNvPr id="4" name="Picture 3">
            <a:extLst>
              <a:ext uri="{FF2B5EF4-FFF2-40B4-BE49-F238E27FC236}">
                <a16:creationId xmlns:a16="http://schemas.microsoft.com/office/drawing/2014/main" id="{FA6B55CE-F9F6-5D4D-A56E-3932B853DE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653" t="14667" r="12431" b="14166"/>
          <a:stretch/>
        </p:blipFill>
        <p:spPr>
          <a:xfrm>
            <a:off x="480060" y="3429000"/>
            <a:ext cx="3924425" cy="2240280"/>
          </a:xfrm>
          <a:prstGeom prst="rect">
            <a:avLst/>
          </a:prstGeom>
        </p:spPr>
      </p:pic>
    </p:spTree>
    <p:extLst>
      <p:ext uri="{BB962C8B-B14F-4D97-AF65-F5344CB8AC3E}">
        <p14:creationId xmlns:p14="http://schemas.microsoft.com/office/powerpoint/2010/main" val="310372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234C59-FB3A-9546-86D6-ABB47857AC61}"/>
              </a:ext>
            </a:extLst>
          </p:cNvPr>
          <p:cNvSpPr txBox="1"/>
          <p:nvPr/>
        </p:nvSpPr>
        <p:spPr>
          <a:xfrm>
            <a:off x="857250" y="765810"/>
            <a:ext cx="10024110" cy="2123658"/>
          </a:xfrm>
          <a:prstGeom prst="rect">
            <a:avLst/>
          </a:prstGeom>
          <a:noFill/>
        </p:spPr>
        <p:txBody>
          <a:bodyPr wrap="square" rtlCol="0">
            <a:spAutoFit/>
          </a:bodyPr>
          <a:lstStyle/>
          <a:p>
            <a:pPr lvl="0" algn="ctr"/>
            <a:r>
              <a:rPr lang="en-GB" sz="4400" dirty="0"/>
              <a:t>7. Complete this sentence. </a:t>
            </a:r>
          </a:p>
          <a:p>
            <a:pPr lvl="0" algn="ctr"/>
            <a:r>
              <a:rPr lang="en-GB" sz="4400" dirty="0"/>
              <a:t>Every 9_________ a teenager is stabbed in the UK.</a:t>
            </a:r>
          </a:p>
        </p:txBody>
      </p:sp>
      <p:pic>
        <p:nvPicPr>
          <p:cNvPr id="3" name="Picture 2">
            <a:extLst>
              <a:ext uri="{FF2B5EF4-FFF2-40B4-BE49-F238E27FC236}">
                <a16:creationId xmlns:a16="http://schemas.microsoft.com/office/drawing/2014/main" id="{810CBA4D-4FE7-D84D-B362-D11155C0E9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028" t="17410" r="23473" b="26589"/>
          <a:stretch/>
        </p:blipFill>
        <p:spPr>
          <a:xfrm>
            <a:off x="7749401" y="3600450"/>
            <a:ext cx="3972397" cy="2417981"/>
          </a:xfrm>
          <a:prstGeom prst="rect">
            <a:avLst/>
          </a:prstGeom>
        </p:spPr>
      </p:pic>
      <p:sp>
        <p:nvSpPr>
          <p:cNvPr id="4" name="TextBox 3">
            <a:extLst>
              <a:ext uri="{FF2B5EF4-FFF2-40B4-BE49-F238E27FC236}">
                <a16:creationId xmlns:a16="http://schemas.microsoft.com/office/drawing/2014/main" id="{47E3BF5F-9DFF-4445-ACE8-6911CD838396}"/>
              </a:ext>
            </a:extLst>
          </p:cNvPr>
          <p:cNvSpPr txBox="1"/>
          <p:nvPr/>
        </p:nvSpPr>
        <p:spPr>
          <a:xfrm>
            <a:off x="3429000" y="3724394"/>
            <a:ext cx="1485900" cy="769441"/>
          </a:xfrm>
          <a:prstGeom prst="rect">
            <a:avLst/>
          </a:prstGeom>
          <a:noFill/>
        </p:spPr>
        <p:txBody>
          <a:bodyPr wrap="square" rtlCol="0">
            <a:spAutoFit/>
          </a:bodyPr>
          <a:lstStyle/>
          <a:p>
            <a:r>
              <a:rPr lang="en-US" sz="4400" dirty="0"/>
              <a:t>Days</a:t>
            </a:r>
          </a:p>
        </p:txBody>
      </p:sp>
    </p:spTree>
    <p:extLst>
      <p:ext uri="{BB962C8B-B14F-4D97-AF65-F5344CB8AC3E}">
        <p14:creationId xmlns:p14="http://schemas.microsoft.com/office/powerpoint/2010/main" val="58717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BB1DBC-56E4-DC4D-BB69-F60B9CAD7431}"/>
              </a:ext>
            </a:extLst>
          </p:cNvPr>
          <p:cNvSpPr txBox="1"/>
          <p:nvPr/>
        </p:nvSpPr>
        <p:spPr>
          <a:xfrm>
            <a:off x="308610" y="2617470"/>
            <a:ext cx="11761470" cy="1446550"/>
          </a:xfrm>
          <a:prstGeom prst="rect">
            <a:avLst/>
          </a:prstGeom>
          <a:noFill/>
        </p:spPr>
        <p:txBody>
          <a:bodyPr wrap="square" rtlCol="0">
            <a:spAutoFit/>
          </a:bodyPr>
          <a:lstStyle/>
          <a:p>
            <a:pPr lvl="0" algn="ctr"/>
            <a:r>
              <a:rPr lang="en-GB" sz="4400" dirty="0"/>
              <a:t>8. How many years in Prison can you get for carrying a knife? </a:t>
            </a:r>
          </a:p>
        </p:txBody>
      </p:sp>
      <p:pic>
        <p:nvPicPr>
          <p:cNvPr id="3" name="Picture 2">
            <a:extLst>
              <a:ext uri="{FF2B5EF4-FFF2-40B4-BE49-F238E27FC236}">
                <a16:creationId xmlns:a16="http://schemas.microsoft.com/office/drawing/2014/main" id="{838868BA-0CC0-8249-9466-103CC3BC8E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821" t="14500" r="10242" b="12667"/>
          <a:stretch/>
        </p:blipFill>
        <p:spPr>
          <a:xfrm>
            <a:off x="153088" y="194310"/>
            <a:ext cx="4064581" cy="2286000"/>
          </a:xfrm>
          <a:prstGeom prst="rect">
            <a:avLst/>
          </a:prstGeom>
        </p:spPr>
      </p:pic>
      <p:sp>
        <p:nvSpPr>
          <p:cNvPr id="4" name="TextBox 3">
            <a:extLst>
              <a:ext uri="{FF2B5EF4-FFF2-40B4-BE49-F238E27FC236}">
                <a16:creationId xmlns:a16="http://schemas.microsoft.com/office/drawing/2014/main" id="{712857C3-AA68-124F-B10C-55D794646327}"/>
              </a:ext>
            </a:extLst>
          </p:cNvPr>
          <p:cNvSpPr txBox="1"/>
          <p:nvPr/>
        </p:nvSpPr>
        <p:spPr>
          <a:xfrm>
            <a:off x="5646420" y="4903470"/>
            <a:ext cx="4389120" cy="769441"/>
          </a:xfrm>
          <a:prstGeom prst="rect">
            <a:avLst/>
          </a:prstGeom>
          <a:noFill/>
        </p:spPr>
        <p:txBody>
          <a:bodyPr wrap="square" rtlCol="0">
            <a:spAutoFit/>
          </a:bodyPr>
          <a:lstStyle/>
          <a:p>
            <a:r>
              <a:rPr lang="en-US" sz="4400" dirty="0"/>
              <a:t>4 years</a:t>
            </a:r>
            <a:r>
              <a:rPr lang="en-US" dirty="0"/>
              <a:t>.</a:t>
            </a:r>
          </a:p>
        </p:txBody>
      </p:sp>
    </p:spTree>
    <p:extLst>
      <p:ext uri="{BB962C8B-B14F-4D97-AF65-F5344CB8AC3E}">
        <p14:creationId xmlns:p14="http://schemas.microsoft.com/office/powerpoint/2010/main" val="117729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8B12BEDA79C848AB2864A38E926E41" ma:contentTypeVersion="13" ma:contentTypeDescription="Create a new document." ma:contentTypeScope="" ma:versionID="06c270ee04b2064f038077ac116bcfb0">
  <xsd:schema xmlns:xsd="http://www.w3.org/2001/XMLSchema" xmlns:xs="http://www.w3.org/2001/XMLSchema" xmlns:p="http://schemas.microsoft.com/office/2006/metadata/properties" xmlns:ns2="a31859d0-5739-4239-b663-2b0690e0c11b" xmlns:ns3="e0ec7ab6-184d-4c45-8f26-02e0df9cfdea" targetNamespace="http://schemas.microsoft.com/office/2006/metadata/properties" ma:root="true" ma:fieldsID="0e571bcb6a1af014d90bf248b509be4f" ns2:_="" ns3:_="">
    <xsd:import namespace="a31859d0-5739-4239-b663-2b0690e0c11b"/>
    <xsd:import namespace="e0ec7ab6-184d-4c45-8f26-02e0df9cfde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1859d0-5739-4239-b663-2b0690e0c11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0ec7ab6-184d-4c45-8f26-02e0df9cfde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6FCF57-D793-4A8D-BC50-01F113A192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1859d0-5739-4239-b663-2b0690e0c11b"/>
    <ds:schemaRef ds:uri="e0ec7ab6-184d-4c45-8f26-02e0df9cfd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41C058-F657-435A-9A2A-841BF3C56B9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03D8A2A-8E2C-4EDF-871C-4CDA90B0B0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99</TotalTime>
  <Words>226</Words>
  <Application>Microsoft Office PowerPoint</Application>
  <PresentationFormat>Widescreen</PresentationFormat>
  <Paragraphs>23</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Gill Sans MT</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Sian Morgan</dc:creator>
  <cp:lastModifiedBy>James Atkinson</cp:lastModifiedBy>
  <cp:revision>1</cp:revision>
  <dcterms:created xsi:type="dcterms:W3CDTF">2022-02-14T18:21:47Z</dcterms:created>
  <dcterms:modified xsi:type="dcterms:W3CDTF">2022-03-01T12:29:53Z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0x0101006F8B12BEDA79C848AB2864A38E926E41</vt:lpwstr>
  </property>
</Properties>
</file>